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29LT Riwaya Informal" charset="1" panose="000005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png" Type="http://schemas.openxmlformats.org/officeDocument/2006/relationships/image"/><Relationship Id="rId6"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0.jpe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416230">
            <a:off x="-3544656" y="6953083"/>
            <a:ext cx="13333792" cy="5550191"/>
          </a:xfrm>
          <a:custGeom>
            <a:avLst/>
            <a:gdLst/>
            <a:ahLst/>
            <a:cxnLst/>
            <a:rect r="r" b="b" t="t" l="l"/>
            <a:pathLst>
              <a:path h="5550191" w="13333792">
                <a:moveTo>
                  <a:pt x="0" y="0"/>
                </a:moveTo>
                <a:lnTo>
                  <a:pt x="13333792" y="0"/>
                </a:lnTo>
                <a:lnTo>
                  <a:pt x="13333792" y="5550190"/>
                </a:lnTo>
                <a:lnTo>
                  <a:pt x="0" y="555019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715118">
            <a:off x="3554836" y="7557058"/>
            <a:ext cx="16230600" cy="5883592"/>
          </a:xfrm>
          <a:custGeom>
            <a:avLst/>
            <a:gdLst/>
            <a:ahLst/>
            <a:cxnLst/>
            <a:rect r="r" b="b" t="t" l="l"/>
            <a:pathLst>
              <a:path h="5883592" w="16230600">
                <a:moveTo>
                  <a:pt x="16230600" y="0"/>
                </a:moveTo>
                <a:lnTo>
                  <a:pt x="0" y="0"/>
                </a:lnTo>
                <a:lnTo>
                  <a:pt x="0" y="5883593"/>
                </a:lnTo>
                <a:lnTo>
                  <a:pt x="16230600" y="5883593"/>
                </a:lnTo>
                <a:lnTo>
                  <a:pt x="16230600" y="0"/>
                </a:lnTo>
                <a:close/>
              </a:path>
            </a:pathLst>
          </a:custGeom>
          <a:blipFill>
            <a:blip r:embed="rId4"/>
            <a:stretch>
              <a:fillRect l="0" t="0" r="0" b="0"/>
            </a:stretch>
          </a:blipFill>
        </p:spPr>
      </p:sp>
      <p:sp>
        <p:nvSpPr>
          <p:cNvPr name="Freeform 4" id="4"/>
          <p:cNvSpPr/>
          <p:nvPr/>
        </p:nvSpPr>
        <p:spPr>
          <a:xfrm flipH="true" flipV="true" rot="288097">
            <a:off x="5302890" y="-2716135"/>
            <a:ext cx="16230600" cy="5883592"/>
          </a:xfrm>
          <a:custGeom>
            <a:avLst/>
            <a:gdLst/>
            <a:ahLst/>
            <a:cxnLst/>
            <a:rect r="r" b="b" t="t" l="l"/>
            <a:pathLst>
              <a:path h="5883592" w="16230600">
                <a:moveTo>
                  <a:pt x="16230600" y="5883593"/>
                </a:moveTo>
                <a:lnTo>
                  <a:pt x="0" y="5883593"/>
                </a:lnTo>
                <a:lnTo>
                  <a:pt x="0" y="0"/>
                </a:lnTo>
                <a:lnTo>
                  <a:pt x="16230600" y="0"/>
                </a:lnTo>
                <a:lnTo>
                  <a:pt x="16230600" y="5883593"/>
                </a:lnTo>
                <a:close/>
              </a:path>
            </a:pathLst>
          </a:custGeom>
          <a:blipFill>
            <a:blip r:embed="rId4"/>
            <a:stretch>
              <a:fillRect l="0" t="0" r="0" b="0"/>
            </a:stretch>
          </a:blipFill>
        </p:spPr>
      </p:sp>
      <p:sp>
        <p:nvSpPr>
          <p:cNvPr name="Freeform 5" id="5"/>
          <p:cNvSpPr/>
          <p:nvPr/>
        </p:nvSpPr>
        <p:spPr>
          <a:xfrm flipH="false" flipV="false" rot="7154980">
            <a:off x="10405572" y="664381"/>
            <a:ext cx="8770154" cy="8770154"/>
          </a:xfrm>
          <a:custGeom>
            <a:avLst/>
            <a:gdLst/>
            <a:ahLst/>
            <a:cxnLst/>
            <a:rect r="r" b="b" t="t" l="l"/>
            <a:pathLst>
              <a:path h="8770154" w="8770154">
                <a:moveTo>
                  <a:pt x="0" y="0"/>
                </a:moveTo>
                <a:lnTo>
                  <a:pt x="8770154" y="0"/>
                </a:lnTo>
                <a:lnTo>
                  <a:pt x="8770154" y="8770154"/>
                </a:lnTo>
                <a:lnTo>
                  <a:pt x="0" y="877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967317" y="1126014"/>
            <a:ext cx="7831470" cy="78314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4632" t="0" r="-43947" b="0"/>
              </a:stretch>
            </a:blipFill>
            <a:ln w="266700" cap="sq">
              <a:gradFill>
                <a:gsLst>
                  <a:gs pos="0">
                    <a:srgbClr val="0048C8">
                      <a:alpha val="100000"/>
                    </a:srgbClr>
                  </a:gs>
                  <a:gs pos="100000">
                    <a:srgbClr val="00A3EB">
                      <a:alpha val="100000"/>
                    </a:srgbClr>
                  </a:gs>
                </a:gsLst>
                <a:lin ang="2700000"/>
              </a:gradFill>
              <a:prstDash val="solid"/>
              <a:miter/>
            </a:ln>
          </p:spPr>
        </p:sp>
      </p:grpSp>
      <p:sp>
        <p:nvSpPr>
          <p:cNvPr name="Freeform 8" id="8"/>
          <p:cNvSpPr/>
          <p:nvPr/>
        </p:nvSpPr>
        <p:spPr>
          <a:xfrm flipH="true" flipV="true" rot="0">
            <a:off x="-3250332" y="-1093942"/>
            <a:ext cx="6500664" cy="5726001"/>
          </a:xfrm>
          <a:custGeom>
            <a:avLst/>
            <a:gdLst/>
            <a:ahLst/>
            <a:cxnLst/>
            <a:rect r="r" b="b" t="t" l="l"/>
            <a:pathLst>
              <a:path h="5726001" w="6500664">
                <a:moveTo>
                  <a:pt x="6500664" y="5726001"/>
                </a:moveTo>
                <a:lnTo>
                  <a:pt x="0" y="5726001"/>
                </a:lnTo>
                <a:lnTo>
                  <a:pt x="0" y="0"/>
                </a:lnTo>
                <a:lnTo>
                  <a:pt x="6500664" y="0"/>
                </a:lnTo>
                <a:lnTo>
                  <a:pt x="6500664" y="5726001"/>
                </a:lnTo>
                <a:close/>
              </a:path>
            </a:pathLst>
          </a:custGeom>
          <a:blipFill>
            <a:blip r:embed="rId8"/>
            <a:stretch>
              <a:fillRect l="0" t="0" r="0" b="0"/>
            </a:stretch>
          </a:blipFill>
        </p:spPr>
      </p:sp>
      <p:grpSp>
        <p:nvGrpSpPr>
          <p:cNvPr name="Group 9" id="9"/>
          <p:cNvGrpSpPr/>
          <p:nvPr/>
        </p:nvGrpSpPr>
        <p:grpSpPr>
          <a:xfrm rot="0">
            <a:off x="1123928" y="6047524"/>
            <a:ext cx="6216967" cy="828405"/>
            <a:chOff x="0" y="0"/>
            <a:chExt cx="1637391" cy="218181"/>
          </a:xfrm>
        </p:grpSpPr>
        <p:sp>
          <p:nvSpPr>
            <p:cNvPr name="Freeform 10" id="10"/>
            <p:cNvSpPr/>
            <p:nvPr/>
          </p:nvSpPr>
          <p:spPr>
            <a:xfrm flipH="false" flipV="false" rot="0">
              <a:off x="0" y="0"/>
              <a:ext cx="1637391" cy="218181"/>
            </a:xfrm>
            <a:custGeom>
              <a:avLst/>
              <a:gdLst/>
              <a:ahLst/>
              <a:cxnLst/>
              <a:rect r="r" b="b" t="t" l="l"/>
              <a:pathLst>
                <a:path h="218181" w="1637391">
                  <a:moveTo>
                    <a:pt x="109090" y="0"/>
                  </a:moveTo>
                  <a:lnTo>
                    <a:pt x="1528300" y="0"/>
                  </a:lnTo>
                  <a:cubicBezTo>
                    <a:pt x="1557233" y="0"/>
                    <a:pt x="1584980" y="11493"/>
                    <a:pt x="1605439" y="31952"/>
                  </a:cubicBezTo>
                  <a:cubicBezTo>
                    <a:pt x="1625897" y="52410"/>
                    <a:pt x="1637391" y="80158"/>
                    <a:pt x="1637391" y="109090"/>
                  </a:cubicBezTo>
                  <a:lnTo>
                    <a:pt x="1637391" y="109090"/>
                  </a:lnTo>
                  <a:cubicBezTo>
                    <a:pt x="1637391" y="138023"/>
                    <a:pt x="1625897" y="165771"/>
                    <a:pt x="1605439" y="186229"/>
                  </a:cubicBezTo>
                  <a:cubicBezTo>
                    <a:pt x="1584980" y="206687"/>
                    <a:pt x="1557233" y="218181"/>
                    <a:pt x="1528300" y="218181"/>
                  </a:cubicBezTo>
                  <a:lnTo>
                    <a:pt x="109090" y="218181"/>
                  </a:lnTo>
                  <a:cubicBezTo>
                    <a:pt x="80158" y="218181"/>
                    <a:pt x="52410" y="206687"/>
                    <a:pt x="31952" y="186229"/>
                  </a:cubicBezTo>
                  <a:cubicBezTo>
                    <a:pt x="11493" y="165771"/>
                    <a:pt x="0" y="138023"/>
                    <a:pt x="0" y="109090"/>
                  </a:cubicBezTo>
                  <a:lnTo>
                    <a:pt x="0" y="109090"/>
                  </a:lnTo>
                  <a:cubicBezTo>
                    <a:pt x="0" y="80158"/>
                    <a:pt x="11493" y="52410"/>
                    <a:pt x="31952" y="31952"/>
                  </a:cubicBezTo>
                  <a:cubicBezTo>
                    <a:pt x="52410" y="11493"/>
                    <a:pt x="80158" y="0"/>
                    <a:pt x="109090" y="0"/>
                  </a:cubicBezTo>
                  <a:close/>
                </a:path>
              </a:pathLst>
            </a:custGeom>
            <a:solidFill>
              <a:srgbClr val="78F9FF"/>
            </a:solidFill>
          </p:spPr>
        </p:sp>
        <p:sp>
          <p:nvSpPr>
            <p:cNvPr name="TextBox 11" id="11"/>
            <p:cNvSpPr txBox="true"/>
            <p:nvPr/>
          </p:nvSpPr>
          <p:spPr>
            <a:xfrm>
              <a:off x="0" y="-38100"/>
              <a:ext cx="1637391" cy="25628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320730" y="-597191"/>
            <a:ext cx="5372754" cy="4732500"/>
          </a:xfrm>
          <a:custGeom>
            <a:avLst/>
            <a:gdLst/>
            <a:ahLst/>
            <a:cxnLst/>
            <a:rect r="r" b="b" t="t" l="l"/>
            <a:pathLst>
              <a:path h="4732500" w="5372754">
                <a:moveTo>
                  <a:pt x="0" y="0"/>
                </a:moveTo>
                <a:lnTo>
                  <a:pt x="5372754" y="0"/>
                </a:lnTo>
                <a:lnTo>
                  <a:pt x="5372754" y="4732500"/>
                </a:lnTo>
                <a:lnTo>
                  <a:pt x="0" y="4732500"/>
                </a:lnTo>
                <a:lnTo>
                  <a:pt x="0" y="0"/>
                </a:lnTo>
                <a:close/>
              </a:path>
            </a:pathLst>
          </a:custGeom>
          <a:blipFill>
            <a:blip r:embed="rId8"/>
            <a:stretch>
              <a:fillRect l="0" t="0" r="0" b="0"/>
            </a:stretch>
          </a:blipFill>
        </p:spPr>
      </p:sp>
      <p:sp>
        <p:nvSpPr>
          <p:cNvPr name="Freeform 13" id="13"/>
          <p:cNvSpPr/>
          <p:nvPr/>
        </p:nvSpPr>
        <p:spPr>
          <a:xfrm flipH="false" flipV="false" rot="0">
            <a:off x="16402067" y="225661"/>
            <a:ext cx="1714467" cy="1576203"/>
          </a:xfrm>
          <a:custGeom>
            <a:avLst/>
            <a:gdLst/>
            <a:ahLst/>
            <a:cxnLst/>
            <a:rect r="r" b="b" t="t" l="l"/>
            <a:pathLst>
              <a:path h="1576203" w="1714467">
                <a:moveTo>
                  <a:pt x="0" y="0"/>
                </a:moveTo>
                <a:lnTo>
                  <a:pt x="1714466" y="0"/>
                </a:lnTo>
                <a:lnTo>
                  <a:pt x="1714466" y="1576204"/>
                </a:lnTo>
                <a:lnTo>
                  <a:pt x="0" y="1576204"/>
                </a:lnTo>
                <a:lnTo>
                  <a:pt x="0" y="0"/>
                </a:lnTo>
                <a:close/>
              </a:path>
            </a:pathLst>
          </a:custGeom>
          <a:blipFill>
            <a:blip r:embed="rId9"/>
            <a:stretch>
              <a:fillRect l="0" t="0" r="0" b="0"/>
            </a:stretch>
          </a:blipFill>
        </p:spPr>
      </p:sp>
      <p:sp>
        <p:nvSpPr>
          <p:cNvPr name="TextBox 14" id="14"/>
          <p:cNvSpPr txBox="true"/>
          <p:nvPr/>
        </p:nvSpPr>
        <p:spPr>
          <a:xfrm rot="0">
            <a:off x="720236" y="3141754"/>
            <a:ext cx="10797500" cy="2931161"/>
          </a:xfrm>
          <a:prstGeom prst="rect">
            <a:avLst/>
          </a:prstGeom>
        </p:spPr>
        <p:txBody>
          <a:bodyPr anchor="t" rtlCol="false" tIns="0" lIns="0" bIns="0" rIns="0">
            <a:spAutoFit/>
          </a:bodyPr>
          <a:lstStyle/>
          <a:p>
            <a:pPr algn="l">
              <a:lnSpc>
                <a:spcPts val="7520"/>
              </a:lnSpc>
            </a:pPr>
            <a:r>
              <a:rPr lang="en-US" sz="8000">
                <a:solidFill>
                  <a:srgbClr val="FFFFFF"/>
                </a:solidFill>
                <a:latin typeface="29LT Riwaya Informal"/>
                <a:ea typeface="29LT Riwaya Informal"/>
                <a:cs typeface="29LT Riwaya Informal"/>
                <a:sym typeface="29LT Riwaya Informal"/>
              </a:rPr>
              <a:t>Vulnerability Assessment</a:t>
            </a:r>
          </a:p>
          <a:p>
            <a:pPr algn="l">
              <a:lnSpc>
                <a:spcPts val="7520"/>
              </a:lnSpc>
            </a:pPr>
            <a:r>
              <a:rPr lang="en-US" sz="8000">
                <a:solidFill>
                  <a:srgbClr val="FFFFFF"/>
                </a:solidFill>
                <a:latin typeface="29LT Riwaya Informal"/>
                <a:ea typeface="29LT Riwaya Informal"/>
                <a:cs typeface="29LT Riwaya Informal"/>
                <a:sym typeface="29LT Riwaya Informal"/>
              </a:rPr>
              <a:t>and </a:t>
            </a:r>
          </a:p>
          <a:p>
            <a:pPr algn="l">
              <a:lnSpc>
                <a:spcPts val="7520"/>
              </a:lnSpc>
            </a:pPr>
            <a:r>
              <a:rPr lang="en-US" sz="8000">
                <a:solidFill>
                  <a:srgbClr val="FFFFFF"/>
                </a:solidFill>
                <a:latin typeface="29LT Riwaya Informal"/>
                <a:ea typeface="29LT Riwaya Informal"/>
                <a:cs typeface="29LT Riwaya Informal"/>
                <a:sym typeface="29LT Riwaya Informal"/>
              </a:rPr>
              <a:t>Remediation Plan</a:t>
            </a:r>
          </a:p>
        </p:txBody>
      </p:sp>
      <p:sp>
        <p:nvSpPr>
          <p:cNvPr name="TextBox 15" id="15"/>
          <p:cNvSpPr txBox="true"/>
          <p:nvPr/>
        </p:nvSpPr>
        <p:spPr>
          <a:xfrm rot="0">
            <a:off x="1640192" y="6082439"/>
            <a:ext cx="5184438" cy="795406"/>
          </a:xfrm>
          <a:prstGeom prst="rect">
            <a:avLst/>
          </a:prstGeom>
        </p:spPr>
        <p:txBody>
          <a:bodyPr anchor="t" rtlCol="false" tIns="0" lIns="0" bIns="0" rIns="0">
            <a:spAutoFit/>
          </a:bodyPr>
          <a:lstStyle/>
          <a:p>
            <a:pPr algn="ctr">
              <a:lnSpc>
                <a:spcPts val="6558"/>
              </a:lnSpc>
              <a:spcBef>
                <a:spcPct val="0"/>
              </a:spcBef>
            </a:pPr>
            <a:r>
              <a:rPr lang="en-US" sz="4684">
                <a:solidFill>
                  <a:srgbClr val="000000"/>
                </a:solidFill>
                <a:latin typeface="29LT Riwaya Informal"/>
                <a:ea typeface="29LT Riwaya Informal"/>
                <a:cs typeface="29LT Riwaya Informal"/>
                <a:sym typeface="29LT Riwaya Informal"/>
              </a:rPr>
              <a:t>OCT- 2024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987640"/>
            <a:ext cx="6522817" cy="1614397"/>
          </a:xfrm>
          <a:custGeom>
            <a:avLst/>
            <a:gdLst/>
            <a:ahLst/>
            <a:cxnLst/>
            <a:rect r="r" b="b" t="t" l="l"/>
            <a:pathLst>
              <a:path h="1614397" w="6522817">
                <a:moveTo>
                  <a:pt x="0" y="0"/>
                </a:moveTo>
                <a:lnTo>
                  <a:pt x="6522817" y="0"/>
                </a:lnTo>
                <a:lnTo>
                  <a:pt x="6522817" y="1614397"/>
                </a:lnTo>
                <a:lnTo>
                  <a:pt x="0" y="1614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Freeform 4" id="4"/>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5" id="5"/>
          <p:cNvSpPr/>
          <p:nvPr/>
        </p:nvSpPr>
        <p:spPr>
          <a:xfrm flipH="false" flipV="false" rot="0">
            <a:off x="3653201" y="3081152"/>
            <a:ext cx="10981597" cy="6177148"/>
          </a:xfrm>
          <a:custGeom>
            <a:avLst/>
            <a:gdLst/>
            <a:ahLst/>
            <a:cxnLst/>
            <a:rect r="r" b="b" t="t" l="l"/>
            <a:pathLst>
              <a:path h="6177148" w="10981597">
                <a:moveTo>
                  <a:pt x="0" y="0"/>
                </a:moveTo>
                <a:lnTo>
                  <a:pt x="10981598" y="0"/>
                </a:lnTo>
                <a:lnTo>
                  <a:pt x="10981598" y="6177148"/>
                </a:lnTo>
                <a:lnTo>
                  <a:pt x="0" y="6177148"/>
                </a:lnTo>
                <a:lnTo>
                  <a:pt x="0" y="0"/>
                </a:lnTo>
                <a:close/>
              </a:path>
            </a:pathLst>
          </a:custGeom>
          <a:blipFill>
            <a:blip r:embed="rId6"/>
            <a:stretch>
              <a:fillRect l="0" t="0" r="0" b="0"/>
            </a:stretch>
          </a:blipFill>
        </p:spPr>
      </p:sp>
      <p:sp>
        <p:nvSpPr>
          <p:cNvPr name="TextBox 6" id="6"/>
          <p:cNvSpPr txBox="true"/>
          <p:nvPr/>
        </p:nvSpPr>
        <p:spPr>
          <a:xfrm rot="0">
            <a:off x="1297949" y="1454160"/>
            <a:ext cx="1067346" cy="728980"/>
          </a:xfrm>
          <a:prstGeom prst="rect">
            <a:avLst/>
          </a:prstGeom>
        </p:spPr>
        <p:txBody>
          <a:bodyPr anchor="t" rtlCol="false" tIns="0" lIns="0" bIns="0" rIns="0">
            <a:spAutoFit/>
          </a:bodyPr>
          <a:lstStyle/>
          <a:p>
            <a:pPr algn="ctr">
              <a:lnSpc>
                <a:spcPts val="5715"/>
              </a:lnSpc>
            </a:pPr>
            <a:r>
              <a:rPr lang="en-US" sz="5196">
                <a:solidFill>
                  <a:srgbClr val="000000"/>
                </a:solidFill>
                <a:latin typeface="29LT Riwaya Informal"/>
                <a:ea typeface="29LT Riwaya Informal"/>
                <a:cs typeface="29LT Riwaya Informal"/>
                <a:sym typeface="29LT Riwaya Informal"/>
              </a:rPr>
              <a:t>02</a:t>
            </a:r>
          </a:p>
        </p:txBody>
      </p:sp>
      <p:sp>
        <p:nvSpPr>
          <p:cNvPr name="TextBox 7" id="7"/>
          <p:cNvSpPr txBox="true"/>
          <p:nvPr/>
        </p:nvSpPr>
        <p:spPr>
          <a:xfrm rot="0">
            <a:off x="2798491" y="1435110"/>
            <a:ext cx="5006447" cy="788035"/>
          </a:xfrm>
          <a:prstGeom prst="rect">
            <a:avLst/>
          </a:prstGeom>
        </p:spPr>
        <p:txBody>
          <a:bodyPr anchor="t" rtlCol="false" tIns="0" lIns="0" bIns="0" rIns="0">
            <a:spAutoFit/>
          </a:bodyPr>
          <a:lstStyle/>
          <a:p>
            <a:pPr algn="l">
              <a:lnSpc>
                <a:spcPts val="3079"/>
              </a:lnSpc>
            </a:pPr>
            <a:r>
              <a:rPr lang="en-US" sz="2799">
                <a:solidFill>
                  <a:srgbClr val="FFFFFF"/>
                </a:solidFill>
                <a:latin typeface="29LT Riwaya Informal"/>
                <a:ea typeface="29LT Riwaya Informal"/>
                <a:cs typeface="29LT Riwaya Informal"/>
                <a:sym typeface="29LT Riwaya Informal"/>
              </a:rPr>
              <a:t>Apache Tomcat AJP </a:t>
            </a:r>
          </a:p>
          <a:p>
            <a:pPr algn="l">
              <a:lnSpc>
                <a:spcPts val="3079"/>
              </a:lnSpc>
            </a:pPr>
            <a:r>
              <a:rPr lang="en-US" sz="2799">
                <a:solidFill>
                  <a:srgbClr val="FFFFFF"/>
                </a:solidFill>
                <a:latin typeface="29LT Riwaya Informal"/>
                <a:ea typeface="29LT Riwaya Informal"/>
                <a:cs typeface="29LT Riwaya Informal"/>
                <a:sym typeface="29LT Riwaya Informal"/>
              </a:rPr>
              <a:t>Connector Request Injection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63317"/>
            <a:ext cx="6626171" cy="1639977"/>
          </a:xfrm>
          <a:custGeom>
            <a:avLst/>
            <a:gdLst/>
            <a:ahLst/>
            <a:cxnLst/>
            <a:rect r="r" b="b" t="t" l="l"/>
            <a:pathLst>
              <a:path h="1639977" w="6626171">
                <a:moveTo>
                  <a:pt x="0" y="0"/>
                </a:moveTo>
                <a:lnTo>
                  <a:pt x="6626171" y="0"/>
                </a:lnTo>
                <a:lnTo>
                  <a:pt x="6626171" y="1639977"/>
                </a:lnTo>
                <a:lnTo>
                  <a:pt x="0" y="1639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Freeform 4" id="4"/>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5" id="5"/>
          <p:cNvSpPr/>
          <p:nvPr/>
        </p:nvSpPr>
        <p:spPr>
          <a:xfrm flipH="false" flipV="false" rot="0">
            <a:off x="2386201" y="3145131"/>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TextBox 6" id="6"/>
          <p:cNvSpPr txBox="true"/>
          <p:nvPr/>
        </p:nvSpPr>
        <p:spPr>
          <a:xfrm rot="0">
            <a:off x="2927590" y="1545974"/>
            <a:ext cx="4274143" cy="344805"/>
          </a:xfrm>
          <a:prstGeom prst="rect">
            <a:avLst/>
          </a:prstGeom>
        </p:spPr>
        <p:txBody>
          <a:bodyPr anchor="t" rtlCol="false" tIns="0" lIns="0" bIns="0" rIns="0">
            <a:spAutoFit/>
          </a:bodyPr>
          <a:lstStyle/>
          <a:p>
            <a:pPr algn="l">
              <a:lnSpc>
                <a:spcPts val="2639"/>
              </a:lnSpc>
            </a:pPr>
            <a:r>
              <a:rPr lang="en-US" sz="2399">
                <a:solidFill>
                  <a:srgbClr val="FFFFFF"/>
                </a:solidFill>
                <a:latin typeface="29LT Riwaya Informal"/>
                <a:ea typeface="29LT Riwaya Informal"/>
                <a:cs typeface="29LT Riwaya Informal"/>
                <a:sym typeface="29LT Riwaya Informal"/>
              </a:rPr>
              <a:t> </a:t>
            </a:r>
            <a:r>
              <a:rPr lang="en-US" sz="2399">
                <a:solidFill>
                  <a:srgbClr val="FFFFFF"/>
                </a:solidFill>
                <a:latin typeface="29LT Riwaya Informal"/>
                <a:ea typeface="29LT Riwaya Informal"/>
                <a:cs typeface="29LT Riwaya Informal"/>
                <a:sym typeface="29LT Riwaya Informal"/>
              </a:rPr>
              <a:t>Samba Badblock Vulnerability</a:t>
            </a:r>
          </a:p>
        </p:txBody>
      </p:sp>
      <p:sp>
        <p:nvSpPr>
          <p:cNvPr name="TextBox 7" id="7"/>
          <p:cNvSpPr txBox="true"/>
          <p:nvPr/>
        </p:nvSpPr>
        <p:spPr>
          <a:xfrm rot="0">
            <a:off x="1301943" y="1669799"/>
            <a:ext cx="1084258" cy="731761"/>
          </a:xfrm>
          <a:prstGeom prst="rect">
            <a:avLst/>
          </a:prstGeom>
        </p:spPr>
        <p:txBody>
          <a:bodyPr anchor="t" rtlCol="false" tIns="0" lIns="0" bIns="0" rIns="0">
            <a:spAutoFit/>
          </a:bodyPr>
          <a:lstStyle/>
          <a:p>
            <a:pPr algn="ctr">
              <a:lnSpc>
                <a:spcPts val="5806"/>
              </a:lnSpc>
            </a:pPr>
            <a:r>
              <a:rPr lang="en-US" sz="5278">
                <a:solidFill>
                  <a:srgbClr val="000000"/>
                </a:solidFill>
                <a:latin typeface="29LT Riwaya Informal"/>
                <a:ea typeface="29LT Riwaya Informal"/>
                <a:cs typeface="29LT Riwaya Informal"/>
                <a:sym typeface="29LT Riwaya Informal"/>
              </a:rPr>
              <a:t>03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353558" cy="1572506"/>
          </a:xfrm>
          <a:custGeom>
            <a:avLst/>
            <a:gdLst/>
            <a:ahLst/>
            <a:cxnLst/>
            <a:rect r="r" b="b" t="t" l="l"/>
            <a:pathLst>
              <a:path h="1572506" w="6353558">
                <a:moveTo>
                  <a:pt x="0" y="0"/>
                </a:moveTo>
                <a:lnTo>
                  <a:pt x="6353558" y="0"/>
                </a:lnTo>
                <a:lnTo>
                  <a:pt x="6353558" y="1572506"/>
                </a:lnTo>
                <a:lnTo>
                  <a:pt x="0" y="15725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72095" y="2667361"/>
            <a:ext cx="3756962" cy="478959"/>
          </a:xfrm>
          <a:prstGeom prst="rect">
            <a:avLst/>
          </a:prstGeom>
        </p:spPr>
        <p:txBody>
          <a:bodyPr anchor="t" rtlCol="false" tIns="0" lIns="0" bIns="0" rIns="0">
            <a:spAutoFit/>
          </a:bodyPr>
          <a:lstStyle/>
          <a:p>
            <a:pPr algn="l">
              <a:lnSpc>
                <a:spcPts val="1884"/>
              </a:lnSpc>
            </a:pPr>
            <a:r>
              <a:rPr lang="en-US" sz="1713">
                <a:solidFill>
                  <a:srgbClr val="FFFFFF"/>
                </a:solidFill>
                <a:latin typeface="29LT Riwaya Informal"/>
                <a:ea typeface="29LT Riwaya Informal"/>
                <a:cs typeface="29LT Riwaya Informal"/>
                <a:sym typeface="29LT Riwaya Informal"/>
              </a:rPr>
              <a:t>Apache Tomcat AJP </a:t>
            </a:r>
          </a:p>
          <a:p>
            <a:pPr algn="l">
              <a:lnSpc>
                <a:spcPts val="1884"/>
              </a:lnSpc>
            </a:pPr>
            <a:r>
              <a:rPr lang="en-US" sz="1713">
                <a:solidFill>
                  <a:srgbClr val="FFFFFF"/>
                </a:solidFill>
                <a:latin typeface="29LT Riwaya Informal"/>
                <a:ea typeface="29LT Riwaya Informal"/>
                <a:cs typeface="29LT Riwaya Informal"/>
                <a:sym typeface="29LT Riwaya Informal"/>
              </a:rPr>
              <a:t>Connector Request Injection</a:t>
            </a:r>
          </a:p>
        </p:txBody>
      </p:sp>
      <p:sp>
        <p:nvSpPr>
          <p:cNvPr name="Freeform 4" id="4"/>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Freeform 5" id="5"/>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6" id="6"/>
          <p:cNvSpPr/>
          <p:nvPr/>
        </p:nvSpPr>
        <p:spPr>
          <a:xfrm flipH="false" flipV="false" rot="0">
            <a:off x="3268455" y="2648311"/>
            <a:ext cx="11751091" cy="6609989"/>
          </a:xfrm>
          <a:custGeom>
            <a:avLst/>
            <a:gdLst/>
            <a:ahLst/>
            <a:cxnLst/>
            <a:rect r="r" b="b" t="t" l="l"/>
            <a:pathLst>
              <a:path h="6609989" w="11751091">
                <a:moveTo>
                  <a:pt x="0" y="0"/>
                </a:moveTo>
                <a:lnTo>
                  <a:pt x="11751090" y="0"/>
                </a:lnTo>
                <a:lnTo>
                  <a:pt x="11751090" y="6609989"/>
                </a:lnTo>
                <a:lnTo>
                  <a:pt x="0" y="6609989"/>
                </a:lnTo>
                <a:lnTo>
                  <a:pt x="0" y="0"/>
                </a:lnTo>
                <a:close/>
              </a:path>
            </a:pathLst>
          </a:custGeom>
          <a:blipFill>
            <a:blip r:embed="rId6"/>
            <a:stretch>
              <a:fillRect l="0" t="0" r="0" b="0"/>
            </a:stretch>
          </a:blipFill>
        </p:spPr>
      </p:sp>
      <p:sp>
        <p:nvSpPr>
          <p:cNvPr name="TextBox 7" id="7"/>
          <p:cNvSpPr txBox="true"/>
          <p:nvPr/>
        </p:nvSpPr>
        <p:spPr>
          <a:xfrm rot="0">
            <a:off x="1290773" y="1516696"/>
            <a:ext cx="1039650" cy="699303"/>
          </a:xfrm>
          <a:prstGeom prst="rect">
            <a:avLst/>
          </a:prstGeom>
        </p:spPr>
        <p:txBody>
          <a:bodyPr anchor="t" rtlCol="false" tIns="0" lIns="0" bIns="0" rIns="0">
            <a:spAutoFit/>
          </a:bodyPr>
          <a:lstStyle/>
          <a:p>
            <a:pPr algn="ctr">
              <a:lnSpc>
                <a:spcPts val="5567"/>
              </a:lnSpc>
            </a:pPr>
            <a:r>
              <a:rPr lang="en-US" sz="5061">
                <a:solidFill>
                  <a:srgbClr val="000000"/>
                </a:solidFill>
                <a:latin typeface="29LT Riwaya Informal"/>
                <a:ea typeface="29LT Riwaya Informal"/>
                <a:cs typeface="29LT Riwaya Informal"/>
                <a:sym typeface="29LT Riwaya Informal"/>
              </a:rPr>
              <a:t>04</a:t>
            </a:r>
          </a:p>
        </p:txBody>
      </p:sp>
      <p:sp>
        <p:nvSpPr>
          <p:cNvPr name="TextBox 8" id="8"/>
          <p:cNvSpPr txBox="true"/>
          <p:nvPr/>
        </p:nvSpPr>
        <p:spPr>
          <a:xfrm rot="0">
            <a:off x="2727840" y="1647907"/>
            <a:ext cx="4400901" cy="450215"/>
          </a:xfrm>
          <a:prstGeom prst="rect">
            <a:avLst/>
          </a:prstGeom>
        </p:spPr>
        <p:txBody>
          <a:bodyPr anchor="t" rtlCol="false" tIns="0" lIns="0" bIns="0" rIns="0">
            <a:spAutoFit/>
          </a:bodyPr>
          <a:lstStyle/>
          <a:p>
            <a:pPr algn="l">
              <a:lnSpc>
                <a:spcPts val="3519"/>
              </a:lnSpc>
            </a:pPr>
            <a:r>
              <a:rPr lang="en-US" sz="3199">
                <a:solidFill>
                  <a:srgbClr val="FFFFFF"/>
                </a:solidFill>
                <a:latin typeface="29LT Riwaya Informal"/>
                <a:ea typeface="29LT Riwaya Informal"/>
                <a:cs typeface="29LT Riwaya Informal"/>
                <a:sym typeface="29LT Riwaya Informal"/>
              </a:rPr>
              <a:t>VNC Weak Password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85102"/>
            <a:ext cx="18288000" cy="7019926"/>
            <a:chOff x="0" y="0"/>
            <a:chExt cx="4816593" cy="1848869"/>
          </a:xfrm>
        </p:grpSpPr>
        <p:sp>
          <p:nvSpPr>
            <p:cNvPr name="Freeform 3" id="3"/>
            <p:cNvSpPr/>
            <p:nvPr/>
          </p:nvSpPr>
          <p:spPr>
            <a:xfrm flipH="false" flipV="false" rot="0">
              <a:off x="0" y="0"/>
              <a:ext cx="4816592" cy="1848869"/>
            </a:xfrm>
            <a:custGeom>
              <a:avLst/>
              <a:gdLst/>
              <a:ahLst/>
              <a:cxnLst/>
              <a:rect r="r" b="b" t="t" l="l"/>
              <a:pathLst>
                <a:path h="1848869" w="4816592">
                  <a:moveTo>
                    <a:pt x="0" y="0"/>
                  </a:moveTo>
                  <a:lnTo>
                    <a:pt x="4816592" y="0"/>
                  </a:lnTo>
                  <a:lnTo>
                    <a:pt x="4816592" y="1848869"/>
                  </a:lnTo>
                  <a:lnTo>
                    <a:pt x="0" y="1848869"/>
                  </a:ln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4816593" cy="188696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36791" y="3999079"/>
            <a:ext cx="2948647" cy="4339774"/>
            <a:chOff x="0" y="0"/>
            <a:chExt cx="812800" cy="1196267"/>
          </a:xfrm>
        </p:grpSpPr>
        <p:sp>
          <p:nvSpPr>
            <p:cNvPr name="Freeform 6" id="6"/>
            <p:cNvSpPr/>
            <p:nvPr/>
          </p:nvSpPr>
          <p:spPr>
            <a:xfrm flipH="false" flipV="false" rot="0">
              <a:off x="0" y="0"/>
              <a:ext cx="812800" cy="1196267"/>
            </a:xfrm>
            <a:custGeom>
              <a:avLst/>
              <a:gdLst/>
              <a:ahLst/>
              <a:cxnLst/>
              <a:rect r="r" b="b" t="t" l="l"/>
              <a:pathLst>
                <a:path h="1196267" w="812800">
                  <a:moveTo>
                    <a:pt x="65640" y="0"/>
                  </a:moveTo>
                  <a:lnTo>
                    <a:pt x="747160" y="0"/>
                  </a:lnTo>
                  <a:cubicBezTo>
                    <a:pt x="783412" y="0"/>
                    <a:pt x="812800" y="29388"/>
                    <a:pt x="812800" y="65640"/>
                  </a:cubicBezTo>
                  <a:lnTo>
                    <a:pt x="812800" y="1130627"/>
                  </a:lnTo>
                  <a:cubicBezTo>
                    <a:pt x="812800" y="1148036"/>
                    <a:pt x="805884" y="1164732"/>
                    <a:pt x="793575" y="1177041"/>
                  </a:cubicBezTo>
                  <a:cubicBezTo>
                    <a:pt x="781265" y="1189351"/>
                    <a:pt x="764569" y="1196267"/>
                    <a:pt x="747160" y="1196267"/>
                  </a:cubicBezTo>
                  <a:lnTo>
                    <a:pt x="65640" y="1196267"/>
                  </a:lnTo>
                  <a:cubicBezTo>
                    <a:pt x="29388" y="1196267"/>
                    <a:pt x="0" y="1166879"/>
                    <a:pt x="0" y="1130627"/>
                  </a:cubicBezTo>
                  <a:lnTo>
                    <a:pt x="0" y="65640"/>
                  </a:lnTo>
                  <a:cubicBezTo>
                    <a:pt x="0" y="29388"/>
                    <a:pt x="29388" y="0"/>
                    <a:pt x="65640" y="0"/>
                  </a:cubicBezTo>
                  <a:close/>
                </a:path>
              </a:pathLst>
            </a:custGeom>
            <a:solidFill>
              <a:srgbClr val="78F9FF"/>
            </a:solidFill>
          </p:spPr>
        </p:sp>
        <p:sp>
          <p:nvSpPr>
            <p:cNvPr name="TextBox 7" id="7"/>
            <p:cNvSpPr txBox="true"/>
            <p:nvPr/>
          </p:nvSpPr>
          <p:spPr>
            <a:xfrm>
              <a:off x="0" y="-38100"/>
              <a:ext cx="812800" cy="123436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623744" y="3995085"/>
            <a:ext cx="2948647" cy="4339774"/>
            <a:chOff x="0" y="0"/>
            <a:chExt cx="812800" cy="1196267"/>
          </a:xfrm>
        </p:grpSpPr>
        <p:sp>
          <p:nvSpPr>
            <p:cNvPr name="Freeform 9" id="9"/>
            <p:cNvSpPr/>
            <p:nvPr/>
          </p:nvSpPr>
          <p:spPr>
            <a:xfrm flipH="false" flipV="false" rot="0">
              <a:off x="0" y="0"/>
              <a:ext cx="812800" cy="1196267"/>
            </a:xfrm>
            <a:custGeom>
              <a:avLst/>
              <a:gdLst/>
              <a:ahLst/>
              <a:cxnLst/>
              <a:rect r="r" b="b" t="t" l="l"/>
              <a:pathLst>
                <a:path h="1196267" w="812800">
                  <a:moveTo>
                    <a:pt x="65640" y="0"/>
                  </a:moveTo>
                  <a:lnTo>
                    <a:pt x="747160" y="0"/>
                  </a:lnTo>
                  <a:cubicBezTo>
                    <a:pt x="783412" y="0"/>
                    <a:pt x="812800" y="29388"/>
                    <a:pt x="812800" y="65640"/>
                  </a:cubicBezTo>
                  <a:lnTo>
                    <a:pt x="812800" y="1130627"/>
                  </a:lnTo>
                  <a:cubicBezTo>
                    <a:pt x="812800" y="1148036"/>
                    <a:pt x="805884" y="1164732"/>
                    <a:pt x="793575" y="1177041"/>
                  </a:cubicBezTo>
                  <a:cubicBezTo>
                    <a:pt x="781265" y="1189351"/>
                    <a:pt x="764569" y="1196267"/>
                    <a:pt x="747160" y="1196267"/>
                  </a:cubicBezTo>
                  <a:lnTo>
                    <a:pt x="65640" y="1196267"/>
                  </a:lnTo>
                  <a:cubicBezTo>
                    <a:pt x="29388" y="1196267"/>
                    <a:pt x="0" y="1166879"/>
                    <a:pt x="0" y="1130627"/>
                  </a:cubicBezTo>
                  <a:lnTo>
                    <a:pt x="0" y="65640"/>
                  </a:lnTo>
                  <a:cubicBezTo>
                    <a:pt x="0" y="29388"/>
                    <a:pt x="29388" y="0"/>
                    <a:pt x="65640" y="0"/>
                  </a:cubicBezTo>
                  <a:close/>
                </a:path>
              </a:pathLst>
            </a:custGeom>
            <a:solidFill>
              <a:srgbClr val="78F9FF"/>
            </a:solidFill>
          </p:spPr>
        </p:sp>
        <p:sp>
          <p:nvSpPr>
            <p:cNvPr name="TextBox 10" id="10"/>
            <p:cNvSpPr txBox="true"/>
            <p:nvPr/>
          </p:nvSpPr>
          <p:spPr>
            <a:xfrm>
              <a:off x="0" y="-38100"/>
              <a:ext cx="812800" cy="12343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713153" y="4005509"/>
            <a:ext cx="2948647" cy="4339774"/>
            <a:chOff x="0" y="0"/>
            <a:chExt cx="812800" cy="1196267"/>
          </a:xfrm>
        </p:grpSpPr>
        <p:sp>
          <p:nvSpPr>
            <p:cNvPr name="Freeform 12" id="12"/>
            <p:cNvSpPr/>
            <p:nvPr/>
          </p:nvSpPr>
          <p:spPr>
            <a:xfrm flipH="false" flipV="false" rot="0">
              <a:off x="0" y="0"/>
              <a:ext cx="812800" cy="1196267"/>
            </a:xfrm>
            <a:custGeom>
              <a:avLst/>
              <a:gdLst/>
              <a:ahLst/>
              <a:cxnLst/>
              <a:rect r="r" b="b" t="t" l="l"/>
              <a:pathLst>
                <a:path h="1196267" w="812800">
                  <a:moveTo>
                    <a:pt x="65640" y="0"/>
                  </a:moveTo>
                  <a:lnTo>
                    <a:pt x="747160" y="0"/>
                  </a:lnTo>
                  <a:cubicBezTo>
                    <a:pt x="783412" y="0"/>
                    <a:pt x="812800" y="29388"/>
                    <a:pt x="812800" y="65640"/>
                  </a:cubicBezTo>
                  <a:lnTo>
                    <a:pt x="812800" y="1130627"/>
                  </a:lnTo>
                  <a:cubicBezTo>
                    <a:pt x="812800" y="1148036"/>
                    <a:pt x="805884" y="1164732"/>
                    <a:pt x="793575" y="1177041"/>
                  </a:cubicBezTo>
                  <a:cubicBezTo>
                    <a:pt x="781265" y="1189351"/>
                    <a:pt x="764569" y="1196267"/>
                    <a:pt x="747160" y="1196267"/>
                  </a:cubicBezTo>
                  <a:lnTo>
                    <a:pt x="65640" y="1196267"/>
                  </a:lnTo>
                  <a:cubicBezTo>
                    <a:pt x="29388" y="1196267"/>
                    <a:pt x="0" y="1166879"/>
                    <a:pt x="0" y="1130627"/>
                  </a:cubicBezTo>
                  <a:lnTo>
                    <a:pt x="0" y="65640"/>
                  </a:lnTo>
                  <a:cubicBezTo>
                    <a:pt x="0" y="29388"/>
                    <a:pt x="29388" y="0"/>
                    <a:pt x="65640" y="0"/>
                  </a:cubicBezTo>
                  <a:close/>
                </a:path>
              </a:pathLst>
            </a:custGeom>
            <a:solidFill>
              <a:srgbClr val="78F9FF"/>
            </a:solidFill>
          </p:spPr>
        </p:sp>
        <p:sp>
          <p:nvSpPr>
            <p:cNvPr name="TextBox 13" id="13"/>
            <p:cNvSpPr txBox="true"/>
            <p:nvPr/>
          </p:nvSpPr>
          <p:spPr>
            <a:xfrm>
              <a:off x="0" y="-38100"/>
              <a:ext cx="812800" cy="12343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802563" y="4011939"/>
            <a:ext cx="2948647" cy="4339774"/>
            <a:chOff x="0" y="0"/>
            <a:chExt cx="812800" cy="1196267"/>
          </a:xfrm>
        </p:grpSpPr>
        <p:sp>
          <p:nvSpPr>
            <p:cNvPr name="Freeform 15" id="15"/>
            <p:cNvSpPr/>
            <p:nvPr/>
          </p:nvSpPr>
          <p:spPr>
            <a:xfrm flipH="false" flipV="false" rot="0">
              <a:off x="0" y="0"/>
              <a:ext cx="812800" cy="1196267"/>
            </a:xfrm>
            <a:custGeom>
              <a:avLst/>
              <a:gdLst/>
              <a:ahLst/>
              <a:cxnLst/>
              <a:rect r="r" b="b" t="t" l="l"/>
              <a:pathLst>
                <a:path h="1196267" w="812800">
                  <a:moveTo>
                    <a:pt x="65640" y="0"/>
                  </a:moveTo>
                  <a:lnTo>
                    <a:pt x="747160" y="0"/>
                  </a:lnTo>
                  <a:cubicBezTo>
                    <a:pt x="783412" y="0"/>
                    <a:pt x="812800" y="29388"/>
                    <a:pt x="812800" y="65640"/>
                  </a:cubicBezTo>
                  <a:lnTo>
                    <a:pt x="812800" y="1130627"/>
                  </a:lnTo>
                  <a:cubicBezTo>
                    <a:pt x="812800" y="1148036"/>
                    <a:pt x="805884" y="1164732"/>
                    <a:pt x="793575" y="1177041"/>
                  </a:cubicBezTo>
                  <a:cubicBezTo>
                    <a:pt x="781265" y="1189351"/>
                    <a:pt x="764569" y="1196267"/>
                    <a:pt x="747160" y="1196267"/>
                  </a:cubicBezTo>
                  <a:lnTo>
                    <a:pt x="65640" y="1196267"/>
                  </a:lnTo>
                  <a:cubicBezTo>
                    <a:pt x="29388" y="1196267"/>
                    <a:pt x="0" y="1166879"/>
                    <a:pt x="0" y="1130627"/>
                  </a:cubicBezTo>
                  <a:lnTo>
                    <a:pt x="0" y="65640"/>
                  </a:lnTo>
                  <a:cubicBezTo>
                    <a:pt x="0" y="29388"/>
                    <a:pt x="29388" y="0"/>
                    <a:pt x="65640" y="0"/>
                  </a:cubicBezTo>
                  <a:close/>
                </a:path>
              </a:pathLst>
            </a:custGeom>
            <a:solidFill>
              <a:srgbClr val="78F9FF"/>
            </a:solidFill>
          </p:spPr>
        </p:sp>
        <p:sp>
          <p:nvSpPr>
            <p:cNvPr name="TextBox 16" id="16"/>
            <p:cNvSpPr txBox="true"/>
            <p:nvPr/>
          </p:nvSpPr>
          <p:spPr>
            <a:xfrm>
              <a:off x="0" y="-38100"/>
              <a:ext cx="812800" cy="12343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06898" y="4407324"/>
            <a:ext cx="3808431" cy="38084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193852" y="4403330"/>
            <a:ext cx="3808431" cy="380843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283261" y="4413754"/>
            <a:ext cx="3808431" cy="38084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372670" y="4420184"/>
            <a:ext cx="3808431" cy="380843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714755" y="7431414"/>
            <a:ext cx="1200575" cy="120057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96">
                    <a:alpha val="100000"/>
                  </a:srgbClr>
                </a:gs>
                <a:gs pos="100000">
                  <a:srgbClr val="0F55E3">
                    <a:alpha val="100000"/>
                  </a:srgbClr>
                </a:gs>
              </a:gsLst>
              <a:lin ang="2700000"/>
            </a:gra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7801708" y="7427420"/>
            <a:ext cx="1200575" cy="12005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96">
                    <a:alpha val="100000"/>
                  </a:srgbClr>
                </a:gs>
                <a:gs pos="100000">
                  <a:srgbClr val="0F55E3">
                    <a:alpha val="100000"/>
                  </a:srgbClr>
                </a:gs>
              </a:gsLst>
              <a:lin ang="2700000"/>
            </a:gra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1891117" y="7437844"/>
            <a:ext cx="1200575" cy="120057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96">
                    <a:alpha val="100000"/>
                  </a:srgbClr>
                </a:gs>
                <a:gs pos="100000">
                  <a:srgbClr val="0F55E3">
                    <a:alpha val="100000"/>
                  </a:srgbClr>
                </a:gs>
              </a:gsLst>
              <a:lin ang="2700000"/>
            </a:gra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5980527" y="7444274"/>
            <a:ext cx="1200575" cy="120057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96">
                    <a:alpha val="100000"/>
                  </a:srgbClr>
                </a:gs>
                <a:gs pos="100000">
                  <a:srgbClr val="0F55E3">
                    <a:alpha val="100000"/>
                  </a:srgbClr>
                </a:gs>
              </a:gsLst>
              <a:lin ang="2700000"/>
            </a:gra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707186" y="3427732"/>
            <a:ext cx="2607856" cy="755286"/>
            <a:chOff x="0" y="0"/>
            <a:chExt cx="686843" cy="198923"/>
          </a:xfrm>
        </p:grpSpPr>
        <p:sp>
          <p:nvSpPr>
            <p:cNvPr name="Freeform 42" id="42"/>
            <p:cNvSpPr/>
            <p:nvPr/>
          </p:nvSpPr>
          <p:spPr>
            <a:xfrm flipH="false" flipV="false" rot="0">
              <a:off x="0" y="0"/>
              <a:ext cx="686843" cy="198923"/>
            </a:xfrm>
            <a:custGeom>
              <a:avLst/>
              <a:gdLst/>
              <a:ahLst/>
              <a:cxnLst/>
              <a:rect r="r" b="b" t="t" l="l"/>
              <a:pathLst>
                <a:path h="198923" w="686843">
                  <a:moveTo>
                    <a:pt x="77186" y="0"/>
                  </a:moveTo>
                  <a:lnTo>
                    <a:pt x="609657" y="0"/>
                  </a:lnTo>
                  <a:cubicBezTo>
                    <a:pt x="652286" y="0"/>
                    <a:pt x="686843" y="34557"/>
                    <a:pt x="686843" y="77186"/>
                  </a:cubicBezTo>
                  <a:lnTo>
                    <a:pt x="686843" y="121737"/>
                  </a:lnTo>
                  <a:cubicBezTo>
                    <a:pt x="686843" y="164366"/>
                    <a:pt x="652286" y="198923"/>
                    <a:pt x="609657" y="198923"/>
                  </a:cubicBezTo>
                  <a:lnTo>
                    <a:pt x="77186" y="198923"/>
                  </a:lnTo>
                  <a:cubicBezTo>
                    <a:pt x="34557" y="198923"/>
                    <a:pt x="0" y="164366"/>
                    <a:pt x="0" y="121737"/>
                  </a:cubicBezTo>
                  <a:lnTo>
                    <a:pt x="0" y="77186"/>
                  </a:lnTo>
                  <a:cubicBezTo>
                    <a:pt x="0" y="34557"/>
                    <a:pt x="34557" y="0"/>
                    <a:pt x="77186" y="0"/>
                  </a:cubicBezTo>
                  <a:close/>
                </a:path>
              </a:pathLst>
            </a:custGeom>
            <a:gradFill rotWithShape="true">
              <a:gsLst>
                <a:gs pos="0">
                  <a:srgbClr val="013696">
                    <a:alpha val="100000"/>
                  </a:srgbClr>
                </a:gs>
                <a:gs pos="100000">
                  <a:srgbClr val="0F55E3">
                    <a:alpha val="100000"/>
                  </a:srgbClr>
                </a:gs>
              </a:gsLst>
              <a:lin ang="2700000"/>
            </a:gradFill>
          </p:spPr>
        </p:sp>
        <p:sp>
          <p:nvSpPr>
            <p:cNvPr name="TextBox 43" id="43"/>
            <p:cNvSpPr txBox="true"/>
            <p:nvPr/>
          </p:nvSpPr>
          <p:spPr>
            <a:xfrm>
              <a:off x="0" y="-38100"/>
              <a:ext cx="686843" cy="237023"/>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5795367" y="3427732"/>
            <a:ext cx="2607856" cy="755286"/>
            <a:chOff x="0" y="0"/>
            <a:chExt cx="686843" cy="198923"/>
          </a:xfrm>
        </p:grpSpPr>
        <p:sp>
          <p:nvSpPr>
            <p:cNvPr name="Freeform 45" id="45"/>
            <p:cNvSpPr/>
            <p:nvPr/>
          </p:nvSpPr>
          <p:spPr>
            <a:xfrm flipH="false" flipV="false" rot="0">
              <a:off x="0" y="0"/>
              <a:ext cx="686843" cy="198923"/>
            </a:xfrm>
            <a:custGeom>
              <a:avLst/>
              <a:gdLst/>
              <a:ahLst/>
              <a:cxnLst/>
              <a:rect r="r" b="b" t="t" l="l"/>
              <a:pathLst>
                <a:path h="198923" w="686843">
                  <a:moveTo>
                    <a:pt x="77186" y="0"/>
                  </a:moveTo>
                  <a:lnTo>
                    <a:pt x="609657" y="0"/>
                  </a:lnTo>
                  <a:cubicBezTo>
                    <a:pt x="652286" y="0"/>
                    <a:pt x="686843" y="34557"/>
                    <a:pt x="686843" y="77186"/>
                  </a:cubicBezTo>
                  <a:lnTo>
                    <a:pt x="686843" y="121737"/>
                  </a:lnTo>
                  <a:cubicBezTo>
                    <a:pt x="686843" y="164366"/>
                    <a:pt x="652286" y="198923"/>
                    <a:pt x="609657" y="198923"/>
                  </a:cubicBezTo>
                  <a:lnTo>
                    <a:pt x="77186" y="198923"/>
                  </a:lnTo>
                  <a:cubicBezTo>
                    <a:pt x="34557" y="198923"/>
                    <a:pt x="0" y="164366"/>
                    <a:pt x="0" y="121737"/>
                  </a:cubicBezTo>
                  <a:lnTo>
                    <a:pt x="0" y="77186"/>
                  </a:lnTo>
                  <a:cubicBezTo>
                    <a:pt x="0" y="34557"/>
                    <a:pt x="34557" y="0"/>
                    <a:pt x="77186" y="0"/>
                  </a:cubicBezTo>
                  <a:close/>
                </a:path>
              </a:pathLst>
            </a:custGeom>
            <a:gradFill rotWithShape="true">
              <a:gsLst>
                <a:gs pos="0">
                  <a:srgbClr val="013696">
                    <a:alpha val="100000"/>
                  </a:srgbClr>
                </a:gs>
                <a:gs pos="100000">
                  <a:srgbClr val="0F55E3">
                    <a:alpha val="100000"/>
                  </a:srgbClr>
                </a:gs>
              </a:gsLst>
              <a:lin ang="2700000"/>
            </a:gradFill>
          </p:spPr>
        </p:sp>
        <p:sp>
          <p:nvSpPr>
            <p:cNvPr name="TextBox 46" id="46"/>
            <p:cNvSpPr txBox="true"/>
            <p:nvPr/>
          </p:nvSpPr>
          <p:spPr>
            <a:xfrm>
              <a:off x="0" y="-38100"/>
              <a:ext cx="686843" cy="237023"/>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9883549" y="3427732"/>
            <a:ext cx="2607856" cy="755286"/>
            <a:chOff x="0" y="0"/>
            <a:chExt cx="686843" cy="198923"/>
          </a:xfrm>
        </p:grpSpPr>
        <p:sp>
          <p:nvSpPr>
            <p:cNvPr name="Freeform 48" id="48"/>
            <p:cNvSpPr/>
            <p:nvPr/>
          </p:nvSpPr>
          <p:spPr>
            <a:xfrm flipH="false" flipV="false" rot="0">
              <a:off x="0" y="0"/>
              <a:ext cx="686843" cy="198923"/>
            </a:xfrm>
            <a:custGeom>
              <a:avLst/>
              <a:gdLst/>
              <a:ahLst/>
              <a:cxnLst/>
              <a:rect r="r" b="b" t="t" l="l"/>
              <a:pathLst>
                <a:path h="198923" w="686843">
                  <a:moveTo>
                    <a:pt x="77186" y="0"/>
                  </a:moveTo>
                  <a:lnTo>
                    <a:pt x="609657" y="0"/>
                  </a:lnTo>
                  <a:cubicBezTo>
                    <a:pt x="652286" y="0"/>
                    <a:pt x="686843" y="34557"/>
                    <a:pt x="686843" y="77186"/>
                  </a:cubicBezTo>
                  <a:lnTo>
                    <a:pt x="686843" y="121737"/>
                  </a:lnTo>
                  <a:cubicBezTo>
                    <a:pt x="686843" y="164366"/>
                    <a:pt x="652286" y="198923"/>
                    <a:pt x="609657" y="198923"/>
                  </a:cubicBezTo>
                  <a:lnTo>
                    <a:pt x="77186" y="198923"/>
                  </a:lnTo>
                  <a:cubicBezTo>
                    <a:pt x="34557" y="198923"/>
                    <a:pt x="0" y="164366"/>
                    <a:pt x="0" y="121737"/>
                  </a:cubicBezTo>
                  <a:lnTo>
                    <a:pt x="0" y="77186"/>
                  </a:lnTo>
                  <a:cubicBezTo>
                    <a:pt x="0" y="34557"/>
                    <a:pt x="34557" y="0"/>
                    <a:pt x="77186" y="0"/>
                  </a:cubicBezTo>
                  <a:close/>
                </a:path>
              </a:pathLst>
            </a:custGeom>
            <a:gradFill rotWithShape="true">
              <a:gsLst>
                <a:gs pos="0">
                  <a:srgbClr val="013696">
                    <a:alpha val="100000"/>
                  </a:srgbClr>
                </a:gs>
                <a:gs pos="100000">
                  <a:srgbClr val="0F55E3">
                    <a:alpha val="100000"/>
                  </a:srgbClr>
                </a:gs>
              </a:gsLst>
              <a:lin ang="2700000"/>
            </a:gradFill>
          </p:spPr>
        </p:sp>
        <p:sp>
          <p:nvSpPr>
            <p:cNvPr name="TextBox 49" id="49"/>
            <p:cNvSpPr txBox="true"/>
            <p:nvPr/>
          </p:nvSpPr>
          <p:spPr>
            <a:xfrm>
              <a:off x="0" y="-38100"/>
              <a:ext cx="686843" cy="237023"/>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3971730" y="3427732"/>
            <a:ext cx="2607856" cy="755286"/>
            <a:chOff x="0" y="0"/>
            <a:chExt cx="686843" cy="198923"/>
          </a:xfrm>
        </p:grpSpPr>
        <p:sp>
          <p:nvSpPr>
            <p:cNvPr name="Freeform 51" id="51"/>
            <p:cNvSpPr/>
            <p:nvPr/>
          </p:nvSpPr>
          <p:spPr>
            <a:xfrm flipH="false" flipV="false" rot="0">
              <a:off x="0" y="0"/>
              <a:ext cx="686843" cy="198923"/>
            </a:xfrm>
            <a:custGeom>
              <a:avLst/>
              <a:gdLst/>
              <a:ahLst/>
              <a:cxnLst/>
              <a:rect r="r" b="b" t="t" l="l"/>
              <a:pathLst>
                <a:path h="198923" w="686843">
                  <a:moveTo>
                    <a:pt x="77186" y="0"/>
                  </a:moveTo>
                  <a:lnTo>
                    <a:pt x="609657" y="0"/>
                  </a:lnTo>
                  <a:cubicBezTo>
                    <a:pt x="652286" y="0"/>
                    <a:pt x="686843" y="34557"/>
                    <a:pt x="686843" y="77186"/>
                  </a:cubicBezTo>
                  <a:lnTo>
                    <a:pt x="686843" y="121737"/>
                  </a:lnTo>
                  <a:cubicBezTo>
                    <a:pt x="686843" y="164366"/>
                    <a:pt x="652286" y="198923"/>
                    <a:pt x="609657" y="198923"/>
                  </a:cubicBezTo>
                  <a:lnTo>
                    <a:pt x="77186" y="198923"/>
                  </a:lnTo>
                  <a:cubicBezTo>
                    <a:pt x="34557" y="198923"/>
                    <a:pt x="0" y="164366"/>
                    <a:pt x="0" y="121737"/>
                  </a:cubicBezTo>
                  <a:lnTo>
                    <a:pt x="0" y="77186"/>
                  </a:lnTo>
                  <a:cubicBezTo>
                    <a:pt x="0" y="34557"/>
                    <a:pt x="34557" y="0"/>
                    <a:pt x="77186" y="0"/>
                  </a:cubicBezTo>
                  <a:close/>
                </a:path>
              </a:pathLst>
            </a:custGeom>
            <a:gradFill rotWithShape="true">
              <a:gsLst>
                <a:gs pos="0">
                  <a:srgbClr val="013696">
                    <a:alpha val="100000"/>
                  </a:srgbClr>
                </a:gs>
                <a:gs pos="100000">
                  <a:srgbClr val="0F55E3">
                    <a:alpha val="100000"/>
                  </a:srgbClr>
                </a:gs>
              </a:gsLst>
              <a:lin ang="2700000"/>
            </a:gradFill>
          </p:spPr>
        </p:sp>
        <p:sp>
          <p:nvSpPr>
            <p:cNvPr name="TextBox 52" id="52"/>
            <p:cNvSpPr txBox="true"/>
            <p:nvPr/>
          </p:nvSpPr>
          <p:spPr>
            <a:xfrm>
              <a:off x="0" y="-38100"/>
              <a:ext cx="686843" cy="237023"/>
            </a:xfrm>
            <a:prstGeom prst="rect">
              <a:avLst/>
            </a:prstGeom>
          </p:spPr>
          <p:txBody>
            <a:bodyPr anchor="ctr" rtlCol="false" tIns="50800" lIns="50800" bIns="50800" rIns="50800"/>
            <a:lstStyle/>
            <a:p>
              <a:pPr algn="ctr">
                <a:lnSpc>
                  <a:spcPts val="2659"/>
                </a:lnSpc>
              </a:pPr>
            </a:p>
          </p:txBody>
        </p:sp>
      </p:grpSp>
      <p:sp>
        <p:nvSpPr>
          <p:cNvPr name="TextBox 53" id="53"/>
          <p:cNvSpPr txBox="true"/>
          <p:nvPr/>
        </p:nvSpPr>
        <p:spPr>
          <a:xfrm rot="0">
            <a:off x="4372830" y="631672"/>
            <a:ext cx="9542341" cy="851206"/>
          </a:xfrm>
          <a:prstGeom prst="rect">
            <a:avLst/>
          </a:prstGeom>
        </p:spPr>
        <p:txBody>
          <a:bodyPr anchor="t" rtlCol="false" tIns="0" lIns="0" bIns="0" rIns="0">
            <a:spAutoFit/>
          </a:bodyPr>
          <a:lstStyle/>
          <a:p>
            <a:pPr algn="ctr">
              <a:lnSpc>
                <a:spcPts val="6453"/>
              </a:lnSpc>
            </a:pPr>
            <a:r>
              <a:rPr lang="en-US" sz="6088" u="sng">
                <a:solidFill>
                  <a:srgbClr val="FFFFFF"/>
                </a:solidFill>
                <a:latin typeface="29LT Riwaya Informal"/>
                <a:ea typeface="29LT Riwaya Informal"/>
                <a:cs typeface="29LT Riwaya Informal"/>
                <a:sym typeface="29LT Riwaya Informal"/>
              </a:rPr>
              <a:t>WEEK 3</a:t>
            </a:r>
          </a:p>
        </p:txBody>
      </p:sp>
      <p:sp>
        <p:nvSpPr>
          <p:cNvPr name="TextBox 54" id="54"/>
          <p:cNvSpPr txBox="true"/>
          <p:nvPr/>
        </p:nvSpPr>
        <p:spPr>
          <a:xfrm rot="0">
            <a:off x="1707186" y="5297176"/>
            <a:ext cx="2607856" cy="2242819"/>
          </a:xfrm>
          <a:prstGeom prst="rect">
            <a:avLst/>
          </a:prstGeom>
        </p:spPr>
        <p:txBody>
          <a:bodyPr anchor="t" rtlCol="false" tIns="0" lIns="0" bIns="0" rIns="0">
            <a:spAutoFit/>
          </a:bodyPr>
          <a:lstStyle/>
          <a:p>
            <a:pPr algn="just">
              <a:lnSpc>
                <a:spcPts val="2560"/>
              </a:lnSpc>
            </a:pPr>
            <a:r>
              <a:rPr lang="en-US" sz="1600">
                <a:solidFill>
                  <a:srgbClr val="000000"/>
                </a:solidFill>
                <a:latin typeface="29LT Riwaya Informal"/>
                <a:ea typeface="29LT Riwaya Informal"/>
                <a:cs typeface="29LT Riwaya Informal"/>
                <a:sym typeface="29LT Riwaya Informal"/>
              </a:rPr>
              <a:t>Limit access to the NFS directories by restricting it to necessary hosts and directories in the NFS configuration file (/etc/exports). Only allow access to specific IP addresses or hostnames that require access</a:t>
            </a:r>
          </a:p>
        </p:txBody>
      </p:sp>
      <p:sp>
        <p:nvSpPr>
          <p:cNvPr name="TextBox 55" id="55"/>
          <p:cNvSpPr txBox="true"/>
          <p:nvPr/>
        </p:nvSpPr>
        <p:spPr>
          <a:xfrm rot="0">
            <a:off x="5794139" y="5274132"/>
            <a:ext cx="2607856" cy="2374901"/>
          </a:xfrm>
          <a:prstGeom prst="rect">
            <a:avLst/>
          </a:prstGeom>
        </p:spPr>
        <p:txBody>
          <a:bodyPr anchor="t" rtlCol="false" tIns="0" lIns="0" bIns="0" rIns="0">
            <a:spAutoFit/>
          </a:bodyPr>
          <a:lstStyle/>
          <a:p>
            <a:pPr algn="just">
              <a:lnSpc>
                <a:spcPts val="3199"/>
              </a:lnSpc>
            </a:pPr>
            <a:r>
              <a:rPr lang="en-US" sz="1999">
                <a:solidFill>
                  <a:srgbClr val="000000"/>
                </a:solidFill>
                <a:latin typeface="29LT Riwaya Informal"/>
                <a:ea typeface="29LT Riwaya Informal"/>
                <a:cs typeface="29LT Riwaya Informal"/>
                <a:sym typeface="29LT Riwaya Informal"/>
              </a:rPr>
              <a:t>Change the VNC password using the vncpasswd command to set a strong, secure password that reduces the risk of unauthorized access</a:t>
            </a:r>
          </a:p>
        </p:txBody>
      </p:sp>
      <p:sp>
        <p:nvSpPr>
          <p:cNvPr name="TextBox 56" id="56"/>
          <p:cNvSpPr txBox="true"/>
          <p:nvPr/>
        </p:nvSpPr>
        <p:spPr>
          <a:xfrm rot="0">
            <a:off x="3897250" y="7581140"/>
            <a:ext cx="835584" cy="770573"/>
          </a:xfrm>
          <a:prstGeom prst="rect">
            <a:avLst/>
          </a:prstGeom>
        </p:spPr>
        <p:txBody>
          <a:bodyPr anchor="t" rtlCol="false" tIns="0" lIns="0" bIns="0" rIns="0">
            <a:spAutoFit/>
          </a:bodyPr>
          <a:lstStyle/>
          <a:p>
            <a:pPr algn="ctr">
              <a:lnSpc>
                <a:spcPts val="6500"/>
              </a:lnSpc>
            </a:pPr>
            <a:r>
              <a:rPr lang="en-US" sz="4062">
                <a:solidFill>
                  <a:srgbClr val="FFFFFF"/>
                </a:solidFill>
                <a:latin typeface="29LT Riwaya Informal"/>
                <a:ea typeface="29LT Riwaya Informal"/>
                <a:cs typeface="29LT Riwaya Informal"/>
                <a:sym typeface="29LT Riwaya Informal"/>
              </a:rPr>
              <a:t>01</a:t>
            </a:r>
          </a:p>
        </p:txBody>
      </p:sp>
      <p:sp>
        <p:nvSpPr>
          <p:cNvPr name="TextBox 57" id="57"/>
          <p:cNvSpPr txBox="true"/>
          <p:nvPr/>
        </p:nvSpPr>
        <p:spPr>
          <a:xfrm rot="0">
            <a:off x="7985431" y="7581140"/>
            <a:ext cx="835584" cy="770573"/>
          </a:xfrm>
          <a:prstGeom prst="rect">
            <a:avLst/>
          </a:prstGeom>
        </p:spPr>
        <p:txBody>
          <a:bodyPr anchor="t" rtlCol="false" tIns="0" lIns="0" bIns="0" rIns="0">
            <a:spAutoFit/>
          </a:bodyPr>
          <a:lstStyle/>
          <a:p>
            <a:pPr algn="ctr">
              <a:lnSpc>
                <a:spcPts val="6500"/>
              </a:lnSpc>
            </a:pPr>
            <a:r>
              <a:rPr lang="en-US" sz="4062">
                <a:solidFill>
                  <a:srgbClr val="FFFFFF"/>
                </a:solidFill>
                <a:latin typeface="29LT Riwaya Informal"/>
                <a:ea typeface="29LT Riwaya Informal"/>
                <a:cs typeface="29LT Riwaya Informal"/>
                <a:sym typeface="29LT Riwaya Informal"/>
              </a:rPr>
              <a:t>02</a:t>
            </a:r>
          </a:p>
        </p:txBody>
      </p:sp>
      <p:sp>
        <p:nvSpPr>
          <p:cNvPr name="TextBox 58" id="58"/>
          <p:cNvSpPr txBox="true"/>
          <p:nvPr/>
        </p:nvSpPr>
        <p:spPr>
          <a:xfrm rot="0">
            <a:off x="1991683" y="3492335"/>
            <a:ext cx="2038862" cy="701675"/>
          </a:xfrm>
          <a:prstGeom prst="rect">
            <a:avLst/>
          </a:prstGeom>
        </p:spPr>
        <p:txBody>
          <a:bodyPr anchor="t" rtlCol="false" tIns="0" lIns="0" bIns="0" rIns="0">
            <a:spAutoFit/>
          </a:bodyPr>
          <a:lstStyle/>
          <a:p>
            <a:pPr algn="ctr">
              <a:lnSpc>
                <a:spcPts val="2800"/>
              </a:lnSpc>
            </a:pPr>
            <a:r>
              <a:rPr lang="en-US" sz="2000">
                <a:solidFill>
                  <a:srgbClr val="FFFFFF"/>
                </a:solidFill>
                <a:latin typeface="29LT Riwaya Informal"/>
                <a:ea typeface="29LT Riwaya Informal"/>
                <a:cs typeface="29LT Riwaya Informal"/>
                <a:sym typeface="29LT Riwaya Informal"/>
              </a:rPr>
              <a:t>NFS Misconfiguration</a:t>
            </a:r>
          </a:p>
        </p:txBody>
      </p:sp>
      <p:sp>
        <p:nvSpPr>
          <p:cNvPr name="TextBox 59" id="59"/>
          <p:cNvSpPr txBox="true"/>
          <p:nvPr/>
        </p:nvSpPr>
        <p:spPr>
          <a:xfrm rot="0">
            <a:off x="5959356" y="3505195"/>
            <a:ext cx="2277422" cy="737235"/>
          </a:xfrm>
          <a:prstGeom prst="rect">
            <a:avLst/>
          </a:prstGeom>
        </p:spPr>
        <p:txBody>
          <a:bodyPr anchor="t" rtlCol="false" tIns="0" lIns="0" bIns="0" rIns="0">
            <a:spAutoFit/>
          </a:bodyPr>
          <a:lstStyle/>
          <a:p>
            <a:pPr algn="ctr">
              <a:lnSpc>
                <a:spcPts val="2940"/>
              </a:lnSpc>
            </a:pPr>
            <a:r>
              <a:rPr lang="en-US" sz="2100">
                <a:solidFill>
                  <a:srgbClr val="FFFFFF"/>
                </a:solidFill>
                <a:latin typeface="29LT Riwaya Informal"/>
                <a:ea typeface="29LT Riwaya Informal"/>
                <a:cs typeface="29LT Riwaya Informal"/>
                <a:sym typeface="29LT Riwaya Informal"/>
              </a:rPr>
              <a:t>VNC</a:t>
            </a:r>
          </a:p>
          <a:p>
            <a:pPr algn="ctr">
              <a:lnSpc>
                <a:spcPts val="2940"/>
              </a:lnSpc>
            </a:pPr>
            <a:r>
              <a:rPr lang="en-US" sz="2100">
                <a:solidFill>
                  <a:srgbClr val="FFFFFF"/>
                </a:solidFill>
                <a:latin typeface="29LT Riwaya Informal"/>
                <a:ea typeface="29LT Riwaya Informal"/>
                <a:cs typeface="29LT Riwaya Informal"/>
                <a:sym typeface="29LT Riwaya Informal"/>
              </a:rPr>
              <a:t> Weak Password</a:t>
            </a:r>
          </a:p>
        </p:txBody>
      </p:sp>
      <p:sp>
        <p:nvSpPr>
          <p:cNvPr name="TextBox 60" id="60"/>
          <p:cNvSpPr txBox="true"/>
          <p:nvPr/>
        </p:nvSpPr>
        <p:spPr>
          <a:xfrm rot="0">
            <a:off x="9883549" y="5303606"/>
            <a:ext cx="2607856" cy="2566670"/>
          </a:xfrm>
          <a:prstGeom prst="rect">
            <a:avLst/>
          </a:prstGeom>
        </p:spPr>
        <p:txBody>
          <a:bodyPr anchor="t" rtlCol="false" tIns="0" lIns="0" bIns="0" rIns="0">
            <a:spAutoFit/>
          </a:bodyPr>
          <a:lstStyle/>
          <a:p>
            <a:pPr algn="just">
              <a:lnSpc>
                <a:spcPts val="2559"/>
              </a:lnSpc>
            </a:pPr>
            <a:r>
              <a:rPr lang="en-US" sz="1599">
                <a:solidFill>
                  <a:srgbClr val="000000"/>
                </a:solidFill>
                <a:latin typeface="29LT Riwaya Informal"/>
                <a:ea typeface="29LT Riwaya Informal"/>
                <a:cs typeface="29LT Riwaya Informal"/>
                <a:sym typeface="29LT Riwaya Informal"/>
              </a:rPr>
              <a:t>Modify the Samba configuration file by commenting out or removing the line username map script = "/etc/samba/scripts/mapusers.sh". This disables the script that could be exploited for privilege escalation</a:t>
            </a:r>
          </a:p>
        </p:txBody>
      </p:sp>
      <p:sp>
        <p:nvSpPr>
          <p:cNvPr name="TextBox 61" id="61"/>
          <p:cNvSpPr txBox="true"/>
          <p:nvPr/>
        </p:nvSpPr>
        <p:spPr>
          <a:xfrm rot="0">
            <a:off x="13972958" y="5300511"/>
            <a:ext cx="2607856" cy="2428875"/>
          </a:xfrm>
          <a:prstGeom prst="rect">
            <a:avLst/>
          </a:prstGeom>
        </p:spPr>
        <p:txBody>
          <a:bodyPr anchor="t" rtlCol="false" tIns="0" lIns="0" bIns="0" rIns="0">
            <a:spAutoFit/>
          </a:bodyPr>
          <a:lstStyle/>
          <a:p>
            <a:pPr algn="just">
              <a:lnSpc>
                <a:spcPts val="2400"/>
              </a:lnSpc>
            </a:pPr>
            <a:r>
              <a:rPr lang="en-US" sz="1500">
                <a:solidFill>
                  <a:srgbClr val="000000"/>
                </a:solidFill>
                <a:latin typeface="29LT Riwaya Informal"/>
                <a:ea typeface="29LT Riwaya Informal"/>
                <a:cs typeface="29LT Riwaya Informal"/>
                <a:sym typeface="29LT Riwaya Informal"/>
              </a:rPr>
              <a:t>Apply the appropriate patch by updating Apache Tomcat to a secure version. Additionally, modify the Tomcat configuration file (/etc/tomcat5.5/server.xml) to add an authentication layer for the AJP connector, ensuring only authorized access</a:t>
            </a:r>
          </a:p>
        </p:txBody>
      </p:sp>
      <p:sp>
        <p:nvSpPr>
          <p:cNvPr name="TextBox 62" id="62"/>
          <p:cNvSpPr txBox="true"/>
          <p:nvPr/>
        </p:nvSpPr>
        <p:spPr>
          <a:xfrm rot="0">
            <a:off x="12073613" y="7581140"/>
            <a:ext cx="835584" cy="770573"/>
          </a:xfrm>
          <a:prstGeom prst="rect">
            <a:avLst/>
          </a:prstGeom>
        </p:spPr>
        <p:txBody>
          <a:bodyPr anchor="t" rtlCol="false" tIns="0" lIns="0" bIns="0" rIns="0">
            <a:spAutoFit/>
          </a:bodyPr>
          <a:lstStyle/>
          <a:p>
            <a:pPr algn="ctr">
              <a:lnSpc>
                <a:spcPts val="6500"/>
              </a:lnSpc>
            </a:pPr>
            <a:r>
              <a:rPr lang="en-US" sz="4062">
                <a:solidFill>
                  <a:srgbClr val="FFFFFF"/>
                </a:solidFill>
                <a:latin typeface="29LT Riwaya Informal"/>
                <a:ea typeface="29LT Riwaya Informal"/>
                <a:cs typeface="29LT Riwaya Informal"/>
                <a:sym typeface="29LT Riwaya Informal"/>
              </a:rPr>
              <a:t>03</a:t>
            </a:r>
          </a:p>
        </p:txBody>
      </p:sp>
      <p:sp>
        <p:nvSpPr>
          <p:cNvPr name="TextBox 63" id="63"/>
          <p:cNvSpPr txBox="true"/>
          <p:nvPr/>
        </p:nvSpPr>
        <p:spPr>
          <a:xfrm rot="0">
            <a:off x="16161794" y="7581140"/>
            <a:ext cx="835584" cy="770573"/>
          </a:xfrm>
          <a:prstGeom prst="rect">
            <a:avLst/>
          </a:prstGeom>
        </p:spPr>
        <p:txBody>
          <a:bodyPr anchor="t" rtlCol="false" tIns="0" lIns="0" bIns="0" rIns="0">
            <a:spAutoFit/>
          </a:bodyPr>
          <a:lstStyle/>
          <a:p>
            <a:pPr algn="ctr">
              <a:lnSpc>
                <a:spcPts val="6500"/>
              </a:lnSpc>
            </a:pPr>
            <a:r>
              <a:rPr lang="en-US" sz="4062">
                <a:solidFill>
                  <a:srgbClr val="FFFFFF"/>
                </a:solidFill>
                <a:latin typeface="29LT Riwaya Informal"/>
                <a:ea typeface="29LT Riwaya Informal"/>
                <a:cs typeface="29LT Riwaya Informal"/>
                <a:sym typeface="29LT Riwaya Informal"/>
              </a:rPr>
              <a:t>04</a:t>
            </a:r>
          </a:p>
        </p:txBody>
      </p:sp>
      <p:sp>
        <p:nvSpPr>
          <p:cNvPr name="TextBox 64" id="64"/>
          <p:cNvSpPr txBox="true"/>
          <p:nvPr/>
        </p:nvSpPr>
        <p:spPr>
          <a:xfrm rot="0">
            <a:off x="10165590" y="3518055"/>
            <a:ext cx="2038862" cy="701675"/>
          </a:xfrm>
          <a:prstGeom prst="rect">
            <a:avLst/>
          </a:prstGeom>
        </p:spPr>
        <p:txBody>
          <a:bodyPr anchor="t" rtlCol="false" tIns="0" lIns="0" bIns="0" rIns="0">
            <a:spAutoFit/>
          </a:bodyPr>
          <a:lstStyle/>
          <a:p>
            <a:pPr algn="ctr">
              <a:lnSpc>
                <a:spcPts val="2800"/>
              </a:lnSpc>
            </a:pPr>
            <a:r>
              <a:rPr lang="en-US" sz="2000">
                <a:solidFill>
                  <a:srgbClr val="FFFFFF"/>
                </a:solidFill>
                <a:latin typeface="29LT Riwaya Informal"/>
                <a:ea typeface="29LT Riwaya Informal"/>
                <a:cs typeface="29LT Riwaya Informal"/>
                <a:sym typeface="29LT Riwaya Informal"/>
              </a:rPr>
              <a:t>Samba (SMB) Exploit</a:t>
            </a:r>
          </a:p>
        </p:txBody>
      </p:sp>
      <p:sp>
        <p:nvSpPr>
          <p:cNvPr name="TextBox 65" id="65"/>
          <p:cNvSpPr txBox="true"/>
          <p:nvPr/>
        </p:nvSpPr>
        <p:spPr>
          <a:xfrm rot="0">
            <a:off x="14252543" y="3549964"/>
            <a:ext cx="2038862" cy="540385"/>
          </a:xfrm>
          <a:prstGeom prst="rect">
            <a:avLst/>
          </a:prstGeom>
        </p:spPr>
        <p:txBody>
          <a:bodyPr anchor="t" rtlCol="false" tIns="0" lIns="0" bIns="0" rIns="0">
            <a:spAutoFit/>
          </a:bodyPr>
          <a:lstStyle/>
          <a:p>
            <a:pPr algn="ctr">
              <a:lnSpc>
                <a:spcPts val="2240"/>
              </a:lnSpc>
            </a:pPr>
            <a:r>
              <a:rPr lang="en-US" sz="1600">
                <a:solidFill>
                  <a:srgbClr val="FFFFFF"/>
                </a:solidFill>
                <a:latin typeface="29LT Riwaya Informal"/>
                <a:ea typeface="29LT Riwaya Informal"/>
                <a:cs typeface="29LT Riwaya Informal"/>
                <a:sym typeface="29LT Riwaya Informal"/>
              </a:rPr>
              <a:t>Apache Tomcat Ghostcat Vulnerability</a:t>
            </a:r>
          </a:p>
        </p:txBody>
      </p:sp>
      <p:sp>
        <p:nvSpPr>
          <p:cNvPr name="Freeform 66" id="66"/>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2"/>
            <a:stretch>
              <a:fillRect l="-531" t="0" r="-35" b="0"/>
            </a:stretch>
          </a:blipFill>
        </p:spPr>
      </p:sp>
      <p:sp>
        <p:nvSpPr>
          <p:cNvPr name="TextBox 67" id="67"/>
          <p:cNvSpPr txBox="true"/>
          <p:nvPr/>
        </p:nvSpPr>
        <p:spPr>
          <a:xfrm rot="0">
            <a:off x="2888710" y="1609461"/>
            <a:ext cx="12510581" cy="1615440"/>
          </a:xfrm>
          <a:prstGeom prst="rect">
            <a:avLst/>
          </a:prstGeom>
        </p:spPr>
        <p:txBody>
          <a:bodyPr anchor="t" rtlCol="false" tIns="0" lIns="0" bIns="0" rIns="0">
            <a:spAutoFit/>
          </a:bodyPr>
          <a:lstStyle/>
          <a:p>
            <a:pPr algn="ctr">
              <a:lnSpc>
                <a:spcPts val="3180"/>
              </a:lnSpc>
            </a:pPr>
            <a:r>
              <a:rPr lang="en-US" sz="3000">
                <a:solidFill>
                  <a:srgbClr val="000000"/>
                </a:solidFill>
                <a:latin typeface="29LT Riwaya Informal"/>
                <a:ea typeface="29LT Riwaya Informal"/>
                <a:cs typeface="29LT Riwaya Informal"/>
                <a:sym typeface="29LT Riwaya Informal"/>
              </a:rPr>
              <a:t>For this week’s project on </a:t>
            </a:r>
            <a:r>
              <a:rPr lang="en-US" sz="3000" u="sng">
                <a:solidFill>
                  <a:srgbClr val="EFEFEF"/>
                </a:solidFill>
                <a:latin typeface="29LT Riwaya Informal"/>
                <a:ea typeface="29LT Riwaya Informal"/>
                <a:cs typeface="29LT Riwaya Informal"/>
                <a:sym typeface="29LT Riwaya Informal"/>
              </a:rPr>
              <a:t>Secure Configuration and Patch Management</a:t>
            </a:r>
            <a:r>
              <a:rPr lang="en-US" sz="3000">
                <a:solidFill>
                  <a:srgbClr val="000000"/>
                </a:solidFill>
                <a:latin typeface="29LT Riwaya Informal"/>
                <a:ea typeface="29LT Riwaya Informal"/>
                <a:cs typeface="29LT Riwaya Informal"/>
                <a:sym typeface="29LT Riwaya Informal"/>
              </a:rPr>
              <a:t>, we identified and remediated several vulnerabilities in Metasploitable , focusing on improving system security through proper configurations and timely patches. Below is a summary of the vulnerabilities and their remediation strategies: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664568" y="-275129"/>
            <a:ext cx="12035800" cy="10837258"/>
            <a:chOff x="0" y="0"/>
            <a:chExt cx="3169923" cy="2854257"/>
          </a:xfrm>
        </p:grpSpPr>
        <p:sp>
          <p:nvSpPr>
            <p:cNvPr name="Freeform 3" id="3"/>
            <p:cNvSpPr/>
            <p:nvPr/>
          </p:nvSpPr>
          <p:spPr>
            <a:xfrm flipH="false" flipV="false" rot="0">
              <a:off x="0" y="0"/>
              <a:ext cx="3169923" cy="2854257"/>
            </a:xfrm>
            <a:custGeom>
              <a:avLst/>
              <a:gdLst/>
              <a:ahLst/>
              <a:cxnLst/>
              <a:rect r="r" b="b" t="t" l="l"/>
              <a:pathLst>
                <a:path h="2854257" w="3169923">
                  <a:moveTo>
                    <a:pt x="64324" y="0"/>
                  </a:moveTo>
                  <a:lnTo>
                    <a:pt x="3105599" y="0"/>
                  </a:lnTo>
                  <a:cubicBezTo>
                    <a:pt x="3122658" y="0"/>
                    <a:pt x="3139020" y="6777"/>
                    <a:pt x="3151083" y="18840"/>
                  </a:cubicBezTo>
                  <a:cubicBezTo>
                    <a:pt x="3163146" y="30903"/>
                    <a:pt x="3169923" y="47264"/>
                    <a:pt x="3169923" y="64324"/>
                  </a:cubicBezTo>
                  <a:lnTo>
                    <a:pt x="3169923" y="2789933"/>
                  </a:lnTo>
                  <a:cubicBezTo>
                    <a:pt x="3169923" y="2825459"/>
                    <a:pt x="3141124" y="2854257"/>
                    <a:pt x="3105599" y="2854257"/>
                  </a:cubicBezTo>
                  <a:lnTo>
                    <a:pt x="64324" y="2854257"/>
                  </a:lnTo>
                  <a:cubicBezTo>
                    <a:pt x="47264" y="2854257"/>
                    <a:pt x="30903" y="2847480"/>
                    <a:pt x="18840" y="2835417"/>
                  </a:cubicBezTo>
                  <a:cubicBezTo>
                    <a:pt x="6777" y="2823354"/>
                    <a:pt x="0" y="2806993"/>
                    <a:pt x="0" y="2789933"/>
                  </a:cubicBezTo>
                  <a:lnTo>
                    <a:pt x="0" y="64324"/>
                  </a:lnTo>
                  <a:cubicBezTo>
                    <a:pt x="0" y="28799"/>
                    <a:pt x="28799" y="0"/>
                    <a:pt x="64324" y="0"/>
                  </a:cubicBezTo>
                  <a:close/>
                </a:path>
              </a:pathLst>
            </a:custGeom>
            <a:solidFill>
              <a:srgbClr val="FFFFFF"/>
            </a:solidFill>
          </p:spPr>
        </p:sp>
        <p:sp>
          <p:nvSpPr>
            <p:cNvPr name="TextBox 4" id="4"/>
            <p:cNvSpPr txBox="true"/>
            <p:nvPr/>
          </p:nvSpPr>
          <p:spPr>
            <a:xfrm>
              <a:off x="0" y="-38100"/>
              <a:ext cx="3169923" cy="28923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836364" y="-486141"/>
            <a:ext cx="4676934" cy="6437620"/>
          </a:xfrm>
          <a:custGeom>
            <a:avLst/>
            <a:gdLst/>
            <a:ahLst/>
            <a:cxnLst/>
            <a:rect r="r" b="b" t="t" l="l"/>
            <a:pathLst>
              <a:path h="6437620" w="4676934">
                <a:moveTo>
                  <a:pt x="4676934" y="0"/>
                </a:moveTo>
                <a:lnTo>
                  <a:pt x="0" y="0"/>
                </a:lnTo>
                <a:lnTo>
                  <a:pt x="0" y="6437621"/>
                </a:lnTo>
                <a:lnTo>
                  <a:pt x="4676934" y="6437621"/>
                </a:lnTo>
                <a:lnTo>
                  <a:pt x="4676934" y="0"/>
                </a:lnTo>
                <a:close/>
              </a:path>
            </a:pathLst>
          </a:custGeom>
          <a:blipFill>
            <a:blip r:embed="rId2"/>
            <a:stretch>
              <a:fillRect l="0" t="0" r="-56268" b="0"/>
            </a:stretch>
          </a:blipFill>
        </p:spPr>
      </p:sp>
      <p:sp>
        <p:nvSpPr>
          <p:cNvPr name="Freeform 6" id="6"/>
          <p:cNvSpPr/>
          <p:nvPr/>
        </p:nvSpPr>
        <p:spPr>
          <a:xfrm flipH="false" flipV="false" rot="0">
            <a:off x="1028700" y="558269"/>
            <a:ext cx="4984694" cy="940861"/>
          </a:xfrm>
          <a:custGeom>
            <a:avLst/>
            <a:gdLst/>
            <a:ahLst/>
            <a:cxnLst/>
            <a:rect r="r" b="b" t="t" l="l"/>
            <a:pathLst>
              <a:path h="940861" w="4984694">
                <a:moveTo>
                  <a:pt x="0" y="0"/>
                </a:moveTo>
                <a:lnTo>
                  <a:pt x="4984694" y="0"/>
                </a:lnTo>
                <a:lnTo>
                  <a:pt x="4984694" y="940862"/>
                </a:lnTo>
                <a:lnTo>
                  <a:pt x="0" y="940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8" id="8"/>
          <p:cNvSpPr/>
          <p:nvPr/>
        </p:nvSpPr>
        <p:spPr>
          <a:xfrm flipH="false" flipV="false" rot="0">
            <a:off x="7819588" y="1769059"/>
            <a:ext cx="6911336" cy="3887626"/>
          </a:xfrm>
          <a:custGeom>
            <a:avLst/>
            <a:gdLst/>
            <a:ahLst/>
            <a:cxnLst/>
            <a:rect r="r" b="b" t="t" l="l"/>
            <a:pathLst>
              <a:path h="3887626" w="6911336">
                <a:moveTo>
                  <a:pt x="0" y="0"/>
                </a:moveTo>
                <a:lnTo>
                  <a:pt x="6911335" y="0"/>
                </a:lnTo>
                <a:lnTo>
                  <a:pt x="6911335" y="3887626"/>
                </a:lnTo>
                <a:lnTo>
                  <a:pt x="0" y="3887626"/>
                </a:lnTo>
                <a:lnTo>
                  <a:pt x="0" y="0"/>
                </a:lnTo>
                <a:close/>
              </a:path>
            </a:pathLst>
          </a:custGeom>
          <a:blipFill>
            <a:blip r:embed="rId6"/>
            <a:stretch>
              <a:fillRect l="0" t="0" r="0" b="0"/>
            </a:stretch>
          </a:blipFill>
        </p:spPr>
      </p:sp>
      <p:sp>
        <p:nvSpPr>
          <p:cNvPr name="Freeform 9" id="9"/>
          <p:cNvSpPr/>
          <p:nvPr/>
        </p:nvSpPr>
        <p:spPr>
          <a:xfrm flipH="false" flipV="false" rot="0">
            <a:off x="10946674" y="5951480"/>
            <a:ext cx="6958245" cy="3914013"/>
          </a:xfrm>
          <a:custGeom>
            <a:avLst/>
            <a:gdLst/>
            <a:ahLst/>
            <a:cxnLst/>
            <a:rect r="r" b="b" t="t" l="l"/>
            <a:pathLst>
              <a:path h="3914013" w="6958245">
                <a:moveTo>
                  <a:pt x="0" y="0"/>
                </a:moveTo>
                <a:lnTo>
                  <a:pt x="6958245" y="0"/>
                </a:lnTo>
                <a:lnTo>
                  <a:pt x="6958245" y="3914012"/>
                </a:lnTo>
                <a:lnTo>
                  <a:pt x="0" y="3914012"/>
                </a:lnTo>
                <a:lnTo>
                  <a:pt x="0" y="0"/>
                </a:lnTo>
                <a:close/>
              </a:path>
            </a:pathLst>
          </a:custGeom>
          <a:blipFill>
            <a:blip r:embed="rId7"/>
            <a:stretch>
              <a:fillRect l="0" t="0" r="0" b="0"/>
            </a:stretch>
          </a:blipFill>
        </p:spPr>
      </p:sp>
      <p:sp>
        <p:nvSpPr>
          <p:cNvPr name="TextBox 10" id="10"/>
          <p:cNvSpPr txBox="true"/>
          <p:nvPr/>
        </p:nvSpPr>
        <p:spPr>
          <a:xfrm rot="0">
            <a:off x="1028700" y="776580"/>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1</a:t>
            </a:r>
          </a:p>
        </p:txBody>
      </p:sp>
      <p:sp>
        <p:nvSpPr>
          <p:cNvPr name="TextBox 11" id="11"/>
          <p:cNvSpPr txBox="true"/>
          <p:nvPr/>
        </p:nvSpPr>
        <p:spPr>
          <a:xfrm rot="0">
            <a:off x="2221473" y="776287"/>
            <a:ext cx="3600106" cy="504826"/>
          </a:xfrm>
          <a:prstGeom prst="rect">
            <a:avLst/>
          </a:prstGeom>
        </p:spPr>
        <p:txBody>
          <a:bodyPr anchor="t" rtlCol="false" tIns="0" lIns="0" bIns="0" rIns="0">
            <a:spAutoFit/>
          </a:bodyPr>
          <a:lstStyle/>
          <a:p>
            <a:pPr algn="l">
              <a:lnSpc>
                <a:spcPts val="4199"/>
              </a:lnSpc>
            </a:pPr>
            <a:r>
              <a:rPr lang="en-US" sz="2999">
                <a:solidFill>
                  <a:srgbClr val="000000"/>
                </a:solidFill>
                <a:latin typeface="29LT Riwaya Informal"/>
                <a:ea typeface="29LT Riwaya Informal"/>
                <a:cs typeface="29LT Riwaya Informal"/>
                <a:sym typeface="29LT Riwaya Informal"/>
              </a:rPr>
              <a:t>NFS Misconfiguration</a:t>
            </a:r>
          </a:p>
        </p:txBody>
      </p:sp>
      <p:sp>
        <p:nvSpPr>
          <p:cNvPr name="TextBox 12" id="12"/>
          <p:cNvSpPr txBox="true"/>
          <p:nvPr/>
        </p:nvSpPr>
        <p:spPr>
          <a:xfrm rot="0">
            <a:off x="846653" y="1668145"/>
            <a:ext cx="6502432" cy="8551545"/>
          </a:xfrm>
          <a:prstGeom prst="rect">
            <a:avLst/>
          </a:prstGeom>
        </p:spPr>
        <p:txBody>
          <a:bodyPr anchor="t" rtlCol="false" tIns="0" lIns="0" bIns="0" rIns="0">
            <a:spAutoFit/>
          </a:bodyPr>
          <a:lstStyle/>
          <a:p>
            <a:pPr algn="just">
              <a:lnSpc>
                <a:spcPts val="3779"/>
              </a:lnSpc>
            </a:pPr>
            <a:r>
              <a:rPr lang="en-US" sz="2699">
                <a:solidFill>
                  <a:srgbClr val="FFFFFF"/>
                </a:solidFill>
                <a:latin typeface="29LT Riwaya Informal"/>
                <a:ea typeface="29LT Riwaya Informal"/>
                <a:cs typeface="29LT Riwaya Informal"/>
                <a:sym typeface="29LT Riwaya Informal"/>
              </a:rPr>
              <a:t>Port 2049 (NFS):</a:t>
            </a:r>
          </a:p>
          <a:p>
            <a:pPr algn="just">
              <a:lnSpc>
                <a:spcPts val="3779"/>
              </a:lnSpc>
            </a:pPr>
            <a:r>
              <a:rPr lang="en-US" sz="2699">
                <a:solidFill>
                  <a:srgbClr val="FFFFFF"/>
                </a:solidFill>
                <a:latin typeface="29LT Riwaya Informal"/>
                <a:ea typeface="29LT Riwaya Informal"/>
                <a:cs typeface="29LT Riwaya Informal"/>
                <a:sym typeface="29LT Riwaya Informal"/>
              </a:rPr>
              <a:t>   - Handles the actual file sharing and data transmission between the client and server.</a:t>
            </a:r>
          </a:p>
          <a:p>
            <a:pPr algn="just">
              <a:lnSpc>
                <a:spcPts val="3779"/>
              </a:lnSpc>
            </a:pPr>
            <a:r>
              <a:rPr lang="en-US" sz="2699">
                <a:solidFill>
                  <a:srgbClr val="FFFFFF"/>
                </a:solidFill>
                <a:latin typeface="29LT Riwaya Informal"/>
                <a:ea typeface="29LT Riwaya Informal"/>
                <a:cs typeface="29LT Riwaya Informal"/>
                <a:sym typeface="29LT Riwaya Informal"/>
              </a:rPr>
              <a:t>In Metasploitable 2, </a:t>
            </a:r>
          </a:p>
          <a:p>
            <a:pPr algn="just">
              <a:lnSpc>
                <a:spcPts val="3779"/>
              </a:lnSpc>
            </a:pPr>
            <a:r>
              <a:rPr lang="en-US" sz="2699">
                <a:solidFill>
                  <a:srgbClr val="FFFFFF"/>
                </a:solidFill>
                <a:latin typeface="29LT Riwaya Informal"/>
                <a:ea typeface="29LT Riwaya Informal"/>
                <a:cs typeface="29LT Riwaya Informal"/>
                <a:sym typeface="29LT Riwaya Informal"/>
              </a:rPr>
              <a:t>NFS is misconfigured so that it provides full access to its entire root </a:t>
            </a:r>
          </a:p>
          <a:p>
            <a:pPr algn="just">
              <a:lnSpc>
                <a:spcPts val="3779"/>
              </a:lnSpc>
            </a:pPr>
            <a:r>
              <a:rPr lang="en-US" sz="2699">
                <a:solidFill>
                  <a:srgbClr val="FFFFFF"/>
                </a:solidFill>
                <a:latin typeface="29LT Riwaya Informal"/>
                <a:ea typeface="29LT Riwaya Informal"/>
                <a:cs typeface="29LT Riwaya Informal"/>
                <a:sym typeface="29LT Riwaya Informal"/>
              </a:rPr>
              <a:t>filesystem to all devices on the network. As you can see from </a:t>
            </a:r>
          </a:p>
          <a:p>
            <a:pPr algn="just">
              <a:lnSpc>
                <a:spcPts val="3779"/>
              </a:lnSpc>
            </a:pPr>
            <a:r>
              <a:rPr lang="en-US" sz="2699">
                <a:solidFill>
                  <a:srgbClr val="FFFFFF"/>
                </a:solidFill>
                <a:latin typeface="29LT Riwaya Informal"/>
                <a:ea typeface="29LT Riwaya Informal"/>
                <a:cs typeface="29LT Riwaya Informal"/>
                <a:sym typeface="29LT Riwaya Informal"/>
              </a:rPr>
              <a:t>”/etc/exports” </a:t>
            </a:r>
          </a:p>
          <a:p>
            <a:pPr algn="just">
              <a:lnSpc>
                <a:spcPts val="3779"/>
              </a:lnSpc>
            </a:pPr>
            <a:r>
              <a:rPr lang="en-US" sz="2699">
                <a:solidFill>
                  <a:srgbClr val="FFFFFF"/>
                </a:solidFill>
                <a:latin typeface="29LT Riwaya Informal"/>
                <a:ea typeface="29LT Riwaya Informal"/>
                <a:cs typeface="29LT Riwaya Informal"/>
                <a:sym typeface="29LT Riwaya Informal"/>
              </a:rPr>
              <a:t>down below, means that all hosts are allowed to mount the root </a:t>
            </a:r>
          </a:p>
          <a:p>
            <a:pPr algn="just">
              <a:lnSpc>
                <a:spcPts val="3779"/>
              </a:lnSpc>
            </a:pPr>
            <a:r>
              <a:rPr lang="en-US" sz="2699">
                <a:solidFill>
                  <a:srgbClr val="FFFFFF"/>
                </a:solidFill>
                <a:latin typeface="29LT Riwaya Informal"/>
                <a:ea typeface="29LT Riwaya Informal"/>
                <a:cs typeface="29LT Riwaya Informal"/>
                <a:sym typeface="29LT Riwaya Informal"/>
              </a:rPr>
              <a:t>filesystem which is ill-advised. It is considered best practice to limit </a:t>
            </a:r>
          </a:p>
          <a:p>
            <a:pPr algn="just">
              <a:lnSpc>
                <a:spcPts val="3779"/>
              </a:lnSpc>
            </a:pPr>
            <a:r>
              <a:rPr lang="en-US" sz="2699">
                <a:solidFill>
                  <a:srgbClr val="FFFFFF"/>
                </a:solidFill>
                <a:latin typeface="29LT Riwaya Informal"/>
                <a:ea typeface="29LT Riwaya Informal"/>
                <a:cs typeface="29LT Riwaya Informal"/>
                <a:sym typeface="29LT Riwaya Informal"/>
              </a:rPr>
              <a:t>access to only necessary hosts and restrict to only necessary </a:t>
            </a:r>
          </a:p>
          <a:p>
            <a:pPr algn="just">
              <a:lnSpc>
                <a:spcPts val="3779"/>
              </a:lnSpc>
            </a:pPr>
            <a:r>
              <a:rPr lang="en-US" sz="2699">
                <a:solidFill>
                  <a:srgbClr val="FFFFFF"/>
                </a:solidFill>
                <a:latin typeface="29LT Riwaya Informal"/>
                <a:ea typeface="29LT Riwaya Informal"/>
                <a:cs typeface="29LT Riwaya Informal"/>
                <a:sym typeface="29LT Riwaya Informal"/>
              </a:rPr>
              <a:t>directories.</a:t>
            </a:r>
          </a:p>
          <a:p>
            <a:pPr algn="just">
              <a:lnSpc>
                <a:spcPts val="3779"/>
              </a:lnSpc>
            </a:pPr>
          </a:p>
          <a:p>
            <a:pPr algn="just">
              <a:lnSpc>
                <a:spcPts val="37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664568" y="-275129"/>
            <a:ext cx="12035800" cy="10837258"/>
            <a:chOff x="0" y="0"/>
            <a:chExt cx="3169923" cy="2854257"/>
          </a:xfrm>
        </p:grpSpPr>
        <p:sp>
          <p:nvSpPr>
            <p:cNvPr name="Freeform 3" id="3"/>
            <p:cNvSpPr/>
            <p:nvPr/>
          </p:nvSpPr>
          <p:spPr>
            <a:xfrm flipH="false" flipV="false" rot="0">
              <a:off x="0" y="0"/>
              <a:ext cx="3169923" cy="2854257"/>
            </a:xfrm>
            <a:custGeom>
              <a:avLst/>
              <a:gdLst/>
              <a:ahLst/>
              <a:cxnLst/>
              <a:rect r="r" b="b" t="t" l="l"/>
              <a:pathLst>
                <a:path h="2854257" w="3169923">
                  <a:moveTo>
                    <a:pt x="64324" y="0"/>
                  </a:moveTo>
                  <a:lnTo>
                    <a:pt x="3105599" y="0"/>
                  </a:lnTo>
                  <a:cubicBezTo>
                    <a:pt x="3122658" y="0"/>
                    <a:pt x="3139020" y="6777"/>
                    <a:pt x="3151083" y="18840"/>
                  </a:cubicBezTo>
                  <a:cubicBezTo>
                    <a:pt x="3163146" y="30903"/>
                    <a:pt x="3169923" y="47264"/>
                    <a:pt x="3169923" y="64324"/>
                  </a:cubicBezTo>
                  <a:lnTo>
                    <a:pt x="3169923" y="2789933"/>
                  </a:lnTo>
                  <a:cubicBezTo>
                    <a:pt x="3169923" y="2825459"/>
                    <a:pt x="3141124" y="2854257"/>
                    <a:pt x="3105599" y="2854257"/>
                  </a:cubicBezTo>
                  <a:lnTo>
                    <a:pt x="64324" y="2854257"/>
                  </a:lnTo>
                  <a:cubicBezTo>
                    <a:pt x="47264" y="2854257"/>
                    <a:pt x="30903" y="2847480"/>
                    <a:pt x="18840" y="2835417"/>
                  </a:cubicBezTo>
                  <a:cubicBezTo>
                    <a:pt x="6777" y="2823354"/>
                    <a:pt x="0" y="2806993"/>
                    <a:pt x="0" y="2789933"/>
                  </a:cubicBezTo>
                  <a:lnTo>
                    <a:pt x="0" y="64324"/>
                  </a:lnTo>
                  <a:cubicBezTo>
                    <a:pt x="0" y="28799"/>
                    <a:pt x="28799" y="0"/>
                    <a:pt x="64324" y="0"/>
                  </a:cubicBezTo>
                  <a:close/>
                </a:path>
              </a:pathLst>
            </a:custGeom>
            <a:solidFill>
              <a:srgbClr val="FFFFFF"/>
            </a:solidFill>
          </p:spPr>
        </p:sp>
        <p:sp>
          <p:nvSpPr>
            <p:cNvPr name="TextBox 4" id="4"/>
            <p:cNvSpPr txBox="true"/>
            <p:nvPr/>
          </p:nvSpPr>
          <p:spPr>
            <a:xfrm>
              <a:off x="0" y="-38100"/>
              <a:ext cx="3169923" cy="28923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836364" y="-486141"/>
            <a:ext cx="4676934" cy="6437620"/>
          </a:xfrm>
          <a:custGeom>
            <a:avLst/>
            <a:gdLst/>
            <a:ahLst/>
            <a:cxnLst/>
            <a:rect r="r" b="b" t="t" l="l"/>
            <a:pathLst>
              <a:path h="6437620" w="4676934">
                <a:moveTo>
                  <a:pt x="4676934" y="0"/>
                </a:moveTo>
                <a:lnTo>
                  <a:pt x="0" y="0"/>
                </a:lnTo>
                <a:lnTo>
                  <a:pt x="0" y="6437621"/>
                </a:lnTo>
                <a:lnTo>
                  <a:pt x="4676934" y="6437621"/>
                </a:lnTo>
                <a:lnTo>
                  <a:pt x="4676934" y="0"/>
                </a:lnTo>
                <a:close/>
              </a:path>
            </a:pathLst>
          </a:custGeom>
          <a:blipFill>
            <a:blip r:embed="rId2"/>
            <a:stretch>
              <a:fillRect l="0" t="0" r="-56268" b="0"/>
            </a:stretch>
          </a:blipFill>
        </p:spPr>
      </p:sp>
      <p:sp>
        <p:nvSpPr>
          <p:cNvPr name="Freeform 6" id="6"/>
          <p:cNvSpPr/>
          <p:nvPr/>
        </p:nvSpPr>
        <p:spPr>
          <a:xfrm flipH="false" flipV="false" rot="0">
            <a:off x="1028700" y="558269"/>
            <a:ext cx="4984694" cy="940861"/>
          </a:xfrm>
          <a:custGeom>
            <a:avLst/>
            <a:gdLst/>
            <a:ahLst/>
            <a:cxnLst/>
            <a:rect r="r" b="b" t="t" l="l"/>
            <a:pathLst>
              <a:path h="940861" w="4984694">
                <a:moveTo>
                  <a:pt x="0" y="0"/>
                </a:moveTo>
                <a:lnTo>
                  <a:pt x="4984694" y="0"/>
                </a:lnTo>
                <a:lnTo>
                  <a:pt x="4984694" y="940862"/>
                </a:lnTo>
                <a:lnTo>
                  <a:pt x="0" y="940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834201"/>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01</a:t>
            </a:r>
          </a:p>
        </p:txBody>
      </p:sp>
      <p:sp>
        <p:nvSpPr>
          <p:cNvPr name="TextBox 8" id="8"/>
          <p:cNvSpPr txBox="true"/>
          <p:nvPr/>
        </p:nvSpPr>
        <p:spPr>
          <a:xfrm rot="0">
            <a:off x="1028700" y="776580"/>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2</a:t>
            </a:r>
          </a:p>
        </p:txBody>
      </p:sp>
      <p:sp>
        <p:nvSpPr>
          <p:cNvPr name="TextBox 9" id="9"/>
          <p:cNvSpPr txBox="true"/>
          <p:nvPr/>
        </p:nvSpPr>
        <p:spPr>
          <a:xfrm rot="0">
            <a:off x="9144000" y="8008933"/>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04</a:t>
            </a:r>
          </a:p>
        </p:txBody>
      </p:sp>
      <p:sp>
        <p:nvSpPr>
          <p:cNvPr name="Freeform 10" id="10"/>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TextBox 11" id="11"/>
          <p:cNvSpPr txBox="true"/>
          <p:nvPr/>
        </p:nvSpPr>
        <p:spPr>
          <a:xfrm rot="0">
            <a:off x="2269098" y="776287"/>
            <a:ext cx="3600106" cy="504826"/>
          </a:xfrm>
          <a:prstGeom prst="rect">
            <a:avLst/>
          </a:prstGeom>
        </p:spPr>
        <p:txBody>
          <a:bodyPr anchor="t" rtlCol="false" tIns="0" lIns="0" bIns="0" rIns="0">
            <a:spAutoFit/>
          </a:bodyPr>
          <a:lstStyle/>
          <a:p>
            <a:pPr algn="l">
              <a:lnSpc>
                <a:spcPts val="4199"/>
              </a:lnSpc>
            </a:pPr>
            <a:r>
              <a:rPr lang="en-US" sz="2999">
                <a:solidFill>
                  <a:srgbClr val="000000"/>
                </a:solidFill>
                <a:latin typeface="29LT Riwaya Informal"/>
                <a:ea typeface="29LT Riwaya Informal"/>
                <a:cs typeface="29LT Riwaya Informal"/>
                <a:sym typeface="29LT Riwaya Informal"/>
              </a:rPr>
              <a:t>VNC</a:t>
            </a:r>
            <a:r>
              <a:rPr lang="en-US" sz="2999">
                <a:solidFill>
                  <a:srgbClr val="000000"/>
                </a:solidFill>
                <a:latin typeface="29LT Riwaya Informal"/>
                <a:ea typeface="29LT Riwaya Informal"/>
                <a:cs typeface="29LT Riwaya Informal"/>
                <a:sym typeface="29LT Riwaya Informal"/>
              </a:rPr>
              <a:t> Weak Password</a:t>
            </a:r>
          </a:p>
        </p:txBody>
      </p:sp>
      <p:sp>
        <p:nvSpPr>
          <p:cNvPr name="TextBox 12" id="12"/>
          <p:cNvSpPr txBox="true"/>
          <p:nvPr/>
        </p:nvSpPr>
        <p:spPr>
          <a:xfrm rot="0">
            <a:off x="846653" y="1649095"/>
            <a:ext cx="6502432" cy="4573271"/>
          </a:xfrm>
          <a:prstGeom prst="rect">
            <a:avLst/>
          </a:prstGeom>
        </p:spPr>
        <p:txBody>
          <a:bodyPr anchor="t" rtlCol="false" tIns="0" lIns="0" bIns="0" rIns="0">
            <a:spAutoFit/>
          </a:bodyPr>
          <a:lstStyle/>
          <a:p>
            <a:pPr algn="just">
              <a:lnSpc>
                <a:spcPts val="5179"/>
              </a:lnSpc>
            </a:pPr>
            <a:r>
              <a:rPr lang="en-US" sz="3699">
                <a:solidFill>
                  <a:srgbClr val="FFFFFF"/>
                </a:solidFill>
                <a:latin typeface="29LT Riwaya Informal"/>
                <a:ea typeface="29LT Riwaya Informal"/>
                <a:cs typeface="29LT Riwaya Informal"/>
                <a:sym typeface="29LT Riwaya Informal"/>
              </a:rPr>
              <a:t>The VNC password for Metasploitable 2 is “password” funnily enough which makes it very easy to brute-force. The VNC password should be changed by using the command vncpasswd.</a:t>
            </a:r>
          </a:p>
          <a:p>
            <a:pPr algn="just">
              <a:lnSpc>
                <a:spcPts val="517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664568" y="-275129"/>
            <a:ext cx="12035800" cy="10837258"/>
            <a:chOff x="0" y="0"/>
            <a:chExt cx="3169923" cy="2854257"/>
          </a:xfrm>
        </p:grpSpPr>
        <p:sp>
          <p:nvSpPr>
            <p:cNvPr name="Freeform 3" id="3"/>
            <p:cNvSpPr/>
            <p:nvPr/>
          </p:nvSpPr>
          <p:spPr>
            <a:xfrm flipH="false" flipV="false" rot="0">
              <a:off x="0" y="0"/>
              <a:ext cx="3169923" cy="2854257"/>
            </a:xfrm>
            <a:custGeom>
              <a:avLst/>
              <a:gdLst/>
              <a:ahLst/>
              <a:cxnLst/>
              <a:rect r="r" b="b" t="t" l="l"/>
              <a:pathLst>
                <a:path h="2854257" w="3169923">
                  <a:moveTo>
                    <a:pt x="64324" y="0"/>
                  </a:moveTo>
                  <a:lnTo>
                    <a:pt x="3105599" y="0"/>
                  </a:lnTo>
                  <a:cubicBezTo>
                    <a:pt x="3122658" y="0"/>
                    <a:pt x="3139020" y="6777"/>
                    <a:pt x="3151083" y="18840"/>
                  </a:cubicBezTo>
                  <a:cubicBezTo>
                    <a:pt x="3163146" y="30903"/>
                    <a:pt x="3169923" y="47264"/>
                    <a:pt x="3169923" y="64324"/>
                  </a:cubicBezTo>
                  <a:lnTo>
                    <a:pt x="3169923" y="2789933"/>
                  </a:lnTo>
                  <a:cubicBezTo>
                    <a:pt x="3169923" y="2825459"/>
                    <a:pt x="3141124" y="2854257"/>
                    <a:pt x="3105599" y="2854257"/>
                  </a:cubicBezTo>
                  <a:lnTo>
                    <a:pt x="64324" y="2854257"/>
                  </a:lnTo>
                  <a:cubicBezTo>
                    <a:pt x="47264" y="2854257"/>
                    <a:pt x="30903" y="2847480"/>
                    <a:pt x="18840" y="2835417"/>
                  </a:cubicBezTo>
                  <a:cubicBezTo>
                    <a:pt x="6777" y="2823354"/>
                    <a:pt x="0" y="2806993"/>
                    <a:pt x="0" y="2789933"/>
                  </a:cubicBezTo>
                  <a:lnTo>
                    <a:pt x="0" y="64324"/>
                  </a:lnTo>
                  <a:cubicBezTo>
                    <a:pt x="0" y="28799"/>
                    <a:pt x="28799" y="0"/>
                    <a:pt x="64324" y="0"/>
                  </a:cubicBezTo>
                  <a:close/>
                </a:path>
              </a:pathLst>
            </a:custGeom>
            <a:solidFill>
              <a:srgbClr val="FFFFFF"/>
            </a:solidFill>
          </p:spPr>
        </p:sp>
        <p:sp>
          <p:nvSpPr>
            <p:cNvPr name="TextBox 4" id="4"/>
            <p:cNvSpPr txBox="true"/>
            <p:nvPr/>
          </p:nvSpPr>
          <p:spPr>
            <a:xfrm>
              <a:off x="0" y="-38100"/>
              <a:ext cx="3169923" cy="28923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836364" y="-486141"/>
            <a:ext cx="4676934" cy="6437620"/>
          </a:xfrm>
          <a:custGeom>
            <a:avLst/>
            <a:gdLst/>
            <a:ahLst/>
            <a:cxnLst/>
            <a:rect r="r" b="b" t="t" l="l"/>
            <a:pathLst>
              <a:path h="6437620" w="4676934">
                <a:moveTo>
                  <a:pt x="4676934" y="0"/>
                </a:moveTo>
                <a:lnTo>
                  <a:pt x="0" y="0"/>
                </a:lnTo>
                <a:lnTo>
                  <a:pt x="0" y="6437621"/>
                </a:lnTo>
                <a:lnTo>
                  <a:pt x="4676934" y="6437621"/>
                </a:lnTo>
                <a:lnTo>
                  <a:pt x="4676934" y="0"/>
                </a:lnTo>
                <a:close/>
              </a:path>
            </a:pathLst>
          </a:custGeom>
          <a:blipFill>
            <a:blip r:embed="rId2"/>
            <a:stretch>
              <a:fillRect l="0" t="0" r="-56268" b="0"/>
            </a:stretch>
          </a:blipFill>
        </p:spPr>
      </p:sp>
      <p:sp>
        <p:nvSpPr>
          <p:cNvPr name="Freeform 6" id="6"/>
          <p:cNvSpPr/>
          <p:nvPr/>
        </p:nvSpPr>
        <p:spPr>
          <a:xfrm flipH="false" flipV="false" rot="0">
            <a:off x="1028700" y="558269"/>
            <a:ext cx="4984694" cy="940861"/>
          </a:xfrm>
          <a:custGeom>
            <a:avLst/>
            <a:gdLst/>
            <a:ahLst/>
            <a:cxnLst/>
            <a:rect r="r" b="b" t="t" l="l"/>
            <a:pathLst>
              <a:path h="940861" w="4984694">
                <a:moveTo>
                  <a:pt x="0" y="0"/>
                </a:moveTo>
                <a:lnTo>
                  <a:pt x="4984694" y="0"/>
                </a:lnTo>
                <a:lnTo>
                  <a:pt x="4984694" y="940862"/>
                </a:lnTo>
                <a:lnTo>
                  <a:pt x="0" y="940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8" id="8"/>
          <p:cNvSpPr/>
          <p:nvPr/>
        </p:nvSpPr>
        <p:spPr>
          <a:xfrm flipH="false" flipV="false" rot="0">
            <a:off x="8557003" y="2948625"/>
            <a:ext cx="9036401" cy="5082976"/>
          </a:xfrm>
          <a:custGeom>
            <a:avLst/>
            <a:gdLst/>
            <a:ahLst/>
            <a:cxnLst/>
            <a:rect r="r" b="b" t="t" l="l"/>
            <a:pathLst>
              <a:path h="5082976" w="9036401">
                <a:moveTo>
                  <a:pt x="0" y="0"/>
                </a:moveTo>
                <a:lnTo>
                  <a:pt x="9036401" y="0"/>
                </a:lnTo>
                <a:lnTo>
                  <a:pt x="9036401" y="5082976"/>
                </a:lnTo>
                <a:lnTo>
                  <a:pt x="0" y="5082976"/>
                </a:lnTo>
                <a:lnTo>
                  <a:pt x="0" y="0"/>
                </a:lnTo>
                <a:close/>
              </a:path>
            </a:pathLst>
          </a:custGeom>
          <a:blipFill>
            <a:blip r:embed="rId6"/>
            <a:stretch>
              <a:fillRect l="0" t="0" r="0" b="0"/>
            </a:stretch>
          </a:blipFill>
        </p:spPr>
      </p:sp>
      <p:sp>
        <p:nvSpPr>
          <p:cNvPr name="TextBox 9" id="9"/>
          <p:cNvSpPr txBox="true"/>
          <p:nvPr/>
        </p:nvSpPr>
        <p:spPr>
          <a:xfrm rot="0">
            <a:off x="1028700" y="776580"/>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3</a:t>
            </a:r>
          </a:p>
        </p:txBody>
      </p:sp>
      <p:sp>
        <p:nvSpPr>
          <p:cNvPr name="TextBox 10" id="10"/>
          <p:cNvSpPr txBox="true"/>
          <p:nvPr/>
        </p:nvSpPr>
        <p:spPr>
          <a:xfrm rot="0">
            <a:off x="2116698" y="776287"/>
            <a:ext cx="3600106" cy="504826"/>
          </a:xfrm>
          <a:prstGeom prst="rect">
            <a:avLst/>
          </a:prstGeom>
        </p:spPr>
        <p:txBody>
          <a:bodyPr anchor="t" rtlCol="false" tIns="0" lIns="0" bIns="0" rIns="0">
            <a:spAutoFit/>
          </a:bodyPr>
          <a:lstStyle/>
          <a:p>
            <a:pPr algn="l">
              <a:lnSpc>
                <a:spcPts val="4199"/>
              </a:lnSpc>
            </a:pPr>
            <a:r>
              <a:rPr lang="en-US" sz="2999">
                <a:solidFill>
                  <a:srgbClr val="000000"/>
                </a:solidFill>
                <a:latin typeface="29LT Riwaya Informal"/>
                <a:ea typeface="29LT Riwaya Informal"/>
                <a:cs typeface="29LT Riwaya Informal"/>
                <a:sym typeface="29LT Riwaya Informal"/>
              </a:rPr>
              <a:t>Samba (SMB) Exploit</a:t>
            </a:r>
          </a:p>
        </p:txBody>
      </p:sp>
      <p:sp>
        <p:nvSpPr>
          <p:cNvPr name="TextBox 11" id="11"/>
          <p:cNvSpPr txBox="true"/>
          <p:nvPr/>
        </p:nvSpPr>
        <p:spPr>
          <a:xfrm rot="0">
            <a:off x="846653" y="1649095"/>
            <a:ext cx="6502432" cy="8909686"/>
          </a:xfrm>
          <a:prstGeom prst="rect">
            <a:avLst/>
          </a:prstGeom>
        </p:spPr>
        <p:txBody>
          <a:bodyPr anchor="t" rtlCol="false" tIns="0" lIns="0" bIns="0" rIns="0">
            <a:spAutoFit/>
          </a:bodyPr>
          <a:lstStyle/>
          <a:p>
            <a:pPr algn="just">
              <a:lnSpc>
                <a:spcPts val="5039"/>
              </a:lnSpc>
            </a:pPr>
            <a:r>
              <a:rPr lang="en-US" sz="3599">
                <a:solidFill>
                  <a:srgbClr val="FFFFFF"/>
                </a:solidFill>
                <a:latin typeface="29LT Riwaya Informal"/>
                <a:ea typeface="29LT Riwaya Informal"/>
                <a:cs typeface="29LT Riwaya Informal"/>
                <a:sym typeface="29LT Riwaya Informal"/>
              </a:rPr>
              <a:t>Samba or SMB for short is a file sharing service that lets users access files and printer </a:t>
            </a:r>
          </a:p>
          <a:p>
            <a:pPr algn="just">
              <a:lnSpc>
                <a:spcPts val="5039"/>
              </a:lnSpc>
            </a:pPr>
            <a:r>
              <a:rPr lang="en-US" sz="3599">
                <a:solidFill>
                  <a:srgbClr val="FFFFFF"/>
                </a:solidFill>
                <a:latin typeface="29LT Riwaya Informal"/>
                <a:ea typeface="29LT Riwaya Informal"/>
                <a:cs typeface="29LT Riwaya Informal"/>
                <a:sym typeface="29LT Riwaya Informal"/>
              </a:rPr>
              <a:t>services in a network. Using MSF6, the exploit exploit/multi/samba/usermap_script gains </a:t>
            </a:r>
          </a:p>
          <a:p>
            <a:pPr algn="just">
              <a:lnSpc>
                <a:spcPts val="5039"/>
              </a:lnSpc>
            </a:pPr>
            <a:r>
              <a:rPr lang="en-US" sz="3599">
                <a:solidFill>
                  <a:srgbClr val="FFFFFF"/>
                </a:solidFill>
                <a:latin typeface="29LT Riwaya Informal"/>
                <a:ea typeface="29LT Riwaya Informal"/>
                <a:cs typeface="29LT Riwaya Informal"/>
                <a:sym typeface="29LT Riwaya Informal"/>
              </a:rPr>
              <a:t>root access to Metasploitable 2.The exploit can be rendered useless if the line username</a:t>
            </a:r>
          </a:p>
          <a:p>
            <a:pPr algn="just">
              <a:lnSpc>
                <a:spcPts val="5039"/>
              </a:lnSpc>
            </a:pPr>
            <a:r>
              <a:rPr lang="en-US" sz="3599">
                <a:solidFill>
                  <a:srgbClr val="FFFFFF"/>
                </a:solidFill>
                <a:latin typeface="29LT Riwaya Informal"/>
                <a:ea typeface="29LT Riwaya Informal"/>
                <a:cs typeface="29LT Riwaya Informal"/>
                <a:sym typeface="29LT Riwaya Informal"/>
              </a:rPr>
              <a:t>map script = </a:t>
            </a:r>
          </a:p>
          <a:p>
            <a:pPr algn="just">
              <a:lnSpc>
                <a:spcPts val="5039"/>
              </a:lnSpc>
            </a:pPr>
            <a:r>
              <a:rPr lang="en-US" sz="3599">
                <a:solidFill>
                  <a:srgbClr val="FFFFFF"/>
                </a:solidFill>
                <a:latin typeface="29LT Riwaya Informal"/>
                <a:ea typeface="29LT Riwaya Informal"/>
                <a:cs typeface="29LT Riwaya Informal"/>
                <a:sym typeface="29LT Riwaya Informal"/>
              </a:rPr>
              <a:t>“/etc/samba/scripts/mapusers.sh”</a:t>
            </a:r>
          </a:p>
          <a:p>
            <a:pPr algn="just">
              <a:lnSpc>
                <a:spcPts val="5039"/>
              </a:lnSpc>
            </a:pPr>
            <a:r>
              <a:rPr lang="en-US" sz="3599">
                <a:solidFill>
                  <a:srgbClr val="FFFFFF"/>
                </a:solidFill>
                <a:latin typeface="29LT Riwaya Informal"/>
                <a:ea typeface="29LT Riwaya Informal"/>
                <a:cs typeface="29LT Riwaya Informal"/>
                <a:sym typeface="29LT Riwaya Informal"/>
              </a:rPr>
              <a:t>is commented.</a:t>
            </a:r>
          </a:p>
          <a:p>
            <a:pPr algn="just">
              <a:lnSpc>
                <a:spcPts val="503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664568" y="-275129"/>
            <a:ext cx="12035800" cy="10837258"/>
            <a:chOff x="0" y="0"/>
            <a:chExt cx="3169923" cy="2854257"/>
          </a:xfrm>
        </p:grpSpPr>
        <p:sp>
          <p:nvSpPr>
            <p:cNvPr name="Freeform 3" id="3"/>
            <p:cNvSpPr/>
            <p:nvPr/>
          </p:nvSpPr>
          <p:spPr>
            <a:xfrm flipH="false" flipV="false" rot="0">
              <a:off x="0" y="0"/>
              <a:ext cx="3169923" cy="2854257"/>
            </a:xfrm>
            <a:custGeom>
              <a:avLst/>
              <a:gdLst/>
              <a:ahLst/>
              <a:cxnLst/>
              <a:rect r="r" b="b" t="t" l="l"/>
              <a:pathLst>
                <a:path h="2854257" w="3169923">
                  <a:moveTo>
                    <a:pt x="64324" y="0"/>
                  </a:moveTo>
                  <a:lnTo>
                    <a:pt x="3105599" y="0"/>
                  </a:lnTo>
                  <a:cubicBezTo>
                    <a:pt x="3122658" y="0"/>
                    <a:pt x="3139020" y="6777"/>
                    <a:pt x="3151083" y="18840"/>
                  </a:cubicBezTo>
                  <a:cubicBezTo>
                    <a:pt x="3163146" y="30903"/>
                    <a:pt x="3169923" y="47264"/>
                    <a:pt x="3169923" y="64324"/>
                  </a:cubicBezTo>
                  <a:lnTo>
                    <a:pt x="3169923" y="2789933"/>
                  </a:lnTo>
                  <a:cubicBezTo>
                    <a:pt x="3169923" y="2825459"/>
                    <a:pt x="3141124" y="2854257"/>
                    <a:pt x="3105599" y="2854257"/>
                  </a:cubicBezTo>
                  <a:lnTo>
                    <a:pt x="64324" y="2854257"/>
                  </a:lnTo>
                  <a:cubicBezTo>
                    <a:pt x="47264" y="2854257"/>
                    <a:pt x="30903" y="2847480"/>
                    <a:pt x="18840" y="2835417"/>
                  </a:cubicBezTo>
                  <a:cubicBezTo>
                    <a:pt x="6777" y="2823354"/>
                    <a:pt x="0" y="2806993"/>
                    <a:pt x="0" y="2789933"/>
                  </a:cubicBezTo>
                  <a:lnTo>
                    <a:pt x="0" y="64324"/>
                  </a:lnTo>
                  <a:cubicBezTo>
                    <a:pt x="0" y="28799"/>
                    <a:pt x="28799" y="0"/>
                    <a:pt x="64324" y="0"/>
                  </a:cubicBezTo>
                  <a:close/>
                </a:path>
              </a:pathLst>
            </a:custGeom>
            <a:solidFill>
              <a:srgbClr val="FFFFFF"/>
            </a:solidFill>
          </p:spPr>
        </p:sp>
        <p:sp>
          <p:nvSpPr>
            <p:cNvPr name="TextBox 4" id="4"/>
            <p:cNvSpPr txBox="true"/>
            <p:nvPr/>
          </p:nvSpPr>
          <p:spPr>
            <a:xfrm>
              <a:off x="0" y="-38100"/>
              <a:ext cx="3169923" cy="28923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836364" y="-486141"/>
            <a:ext cx="4676934" cy="6437620"/>
          </a:xfrm>
          <a:custGeom>
            <a:avLst/>
            <a:gdLst/>
            <a:ahLst/>
            <a:cxnLst/>
            <a:rect r="r" b="b" t="t" l="l"/>
            <a:pathLst>
              <a:path h="6437620" w="4676934">
                <a:moveTo>
                  <a:pt x="4676934" y="0"/>
                </a:moveTo>
                <a:lnTo>
                  <a:pt x="0" y="0"/>
                </a:lnTo>
                <a:lnTo>
                  <a:pt x="0" y="6437621"/>
                </a:lnTo>
                <a:lnTo>
                  <a:pt x="4676934" y="6437621"/>
                </a:lnTo>
                <a:lnTo>
                  <a:pt x="4676934" y="0"/>
                </a:lnTo>
                <a:close/>
              </a:path>
            </a:pathLst>
          </a:custGeom>
          <a:blipFill>
            <a:blip r:embed="rId2"/>
            <a:stretch>
              <a:fillRect l="0" t="0" r="-56268" b="0"/>
            </a:stretch>
          </a:blipFill>
        </p:spPr>
      </p:sp>
      <p:sp>
        <p:nvSpPr>
          <p:cNvPr name="Freeform 6" id="6"/>
          <p:cNvSpPr/>
          <p:nvPr/>
        </p:nvSpPr>
        <p:spPr>
          <a:xfrm flipH="false" flipV="false" rot="0">
            <a:off x="1028700" y="558269"/>
            <a:ext cx="4984694" cy="940861"/>
          </a:xfrm>
          <a:custGeom>
            <a:avLst/>
            <a:gdLst/>
            <a:ahLst/>
            <a:cxnLst/>
            <a:rect r="r" b="b" t="t" l="l"/>
            <a:pathLst>
              <a:path h="940861" w="4984694">
                <a:moveTo>
                  <a:pt x="0" y="0"/>
                </a:moveTo>
                <a:lnTo>
                  <a:pt x="4984694" y="0"/>
                </a:lnTo>
                <a:lnTo>
                  <a:pt x="4984694" y="940862"/>
                </a:lnTo>
                <a:lnTo>
                  <a:pt x="0" y="940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8" id="8"/>
          <p:cNvSpPr/>
          <p:nvPr/>
        </p:nvSpPr>
        <p:spPr>
          <a:xfrm flipH="false" flipV="false" rot="0">
            <a:off x="8286462" y="2510200"/>
            <a:ext cx="9673925" cy="5441583"/>
          </a:xfrm>
          <a:custGeom>
            <a:avLst/>
            <a:gdLst/>
            <a:ahLst/>
            <a:cxnLst/>
            <a:rect r="r" b="b" t="t" l="l"/>
            <a:pathLst>
              <a:path h="5441583" w="9673925">
                <a:moveTo>
                  <a:pt x="0" y="0"/>
                </a:moveTo>
                <a:lnTo>
                  <a:pt x="9673924" y="0"/>
                </a:lnTo>
                <a:lnTo>
                  <a:pt x="9673924" y="5441583"/>
                </a:lnTo>
                <a:lnTo>
                  <a:pt x="0" y="5441583"/>
                </a:lnTo>
                <a:lnTo>
                  <a:pt x="0" y="0"/>
                </a:lnTo>
                <a:close/>
              </a:path>
            </a:pathLst>
          </a:custGeom>
          <a:blipFill>
            <a:blip r:embed="rId6"/>
            <a:stretch>
              <a:fillRect l="0" t="0" r="0" b="0"/>
            </a:stretch>
          </a:blipFill>
        </p:spPr>
      </p:sp>
      <p:sp>
        <p:nvSpPr>
          <p:cNvPr name="TextBox 9" id="9"/>
          <p:cNvSpPr txBox="true"/>
          <p:nvPr/>
        </p:nvSpPr>
        <p:spPr>
          <a:xfrm rot="0">
            <a:off x="9144000" y="1834201"/>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01</a:t>
            </a:r>
          </a:p>
        </p:txBody>
      </p:sp>
      <p:sp>
        <p:nvSpPr>
          <p:cNvPr name="TextBox 10" id="10"/>
          <p:cNvSpPr txBox="true"/>
          <p:nvPr/>
        </p:nvSpPr>
        <p:spPr>
          <a:xfrm rot="0">
            <a:off x="1028700" y="776580"/>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4</a:t>
            </a:r>
          </a:p>
        </p:txBody>
      </p:sp>
      <p:sp>
        <p:nvSpPr>
          <p:cNvPr name="TextBox 11" id="11"/>
          <p:cNvSpPr txBox="true"/>
          <p:nvPr/>
        </p:nvSpPr>
        <p:spPr>
          <a:xfrm rot="0">
            <a:off x="9144000" y="8008933"/>
            <a:ext cx="887231" cy="561389"/>
          </a:xfrm>
          <a:prstGeom prst="rect">
            <a:avLst/>
          </a:prstGeom>
        </p:spPr>
        <p:txBody>
          <a:bodyPr anchor="t" rtlCol="false" tIns="0" lIns="0" bIns="0" rIns="0">
            <a:spAutoFit/>
          </a:bodyPr>
          <a:lstStyle/>
          <a:p>
            <a:pPr algn="ctr">
              <a:lnSpc>
                <a:spcPts val="4399"/>
              </a:lnSpc>
            </a:pPr>
            <a:r>
              <a:rPr lang="en-US" sz="4150">
                <a:solidFill>
                  <a:srgbClr val="FFFFFF"/>
                </a:solidFill>
                <a:latin typeface="29LT Riwaya Informal"/>
                <a:ea typeface="29LT Riwaya Informal"/>
                <a:cs typeface="29LT Riwaya Informal"/>
                <a:sym typeface="29LT Riwaya Informal"/>
              </a:rPr>
              <a:t>04</a:t>
            </a:r>
          </a:p>
        </p:txBody>
      </p:sp>
      <p:sp>
        <p:nvSpPr>
          <p:cNvPr name="TextBox 12" id="12"/>
          <p:cNvSpPr txBox="true"/>
          <p:nvPr/>
        </p:nvSpPr>
        <p:spPr>
          <a:xfrm rot="0">
            <a:off x="2213595" y="624180"/>
            <a:ext cx="3600106" cy="789305"/>
          </a:xfrm>
          <a:prstGeom prst="rect">
            <a:avLst/>
          </a:prstGeom>
        </p:spPr>
        <p:txBody>
          <a:bodyPr anchor="t" rtlCol="false" tIns="0" lIns="0" bIns="0" rIns="0">
            <a:spAutoFit/>
          </a:bodyPr>
          <a:lstStyle/>
          <a:p>
            <a:pPr algn="l">
              <a:lnSpc>
                <a:spcPts val="3219"/>
              </a:lnSpc>
            </a:pPr>
            <a:r>
              <a:rPr lang="en-US" sz="2299">
                <a:solidFill>
                  <a:srgbClr val="000000"/>
                </a:solidFill>
                <a:latin typeface="29LT Riwaya Informal"/>
                <a:ea typeface="29LT Riwaya Informal"/>
                <a:cs typeface="29LT Riwaya Informal"/>
                <a:sym typeface="29LT Riwaya Informal"/>
              </a:rPr>
              <a:t>Apache Tomcat </a:t>
            </a:r>
          </a:p>
          <a:p>
            <a:pPr algn="l">
              <a:lnSpc>
                <a:spcPts val="3219"/>
              </a:lnSpc>
            </a:pPr>
            <a:r>
              <a:rPr lang="en-US" sz="2299">
                <a:solidFill>
                  <a:srgbClr val="000000"/>
                </a:solidFill>
                <a:latin typeface="29LT Riwaya Informal"/>
                <a:ea typeface="29LT Riwaya Informal"/>
                <a:cs typeface="29LT Riwaya Informal"/>
                <a:sym typeface="29LT Riwaya Informal"/>
              </a:rPr>
              <a:t>Ghostcat Vulnerability</a:t>
            </a:r>
          </a:p>
        </p:txBody>
      </p:sp>
      <p:sp>
        <p:nvSpPr>
          <p:cNvPr name="TextBox 13" id="13"/>
          <p:cNvSpPr txBox="true"/>
          <p:nvPr/>
        </p:nvSpPr>
        <p:spPr>
          <a:xfrm rot="0">
            <a:off x="846653" y="1668145"/>
            <a:ext cx="6502432" cy="8787765"/>
          </a:xfrm>
          <a:prstGeom prst="rect">
            <a:avLst/>
          </a:prstGeom>
        </p:spPr>
        <p:txBody>
          <a:bodyPr anchor="t" rtlCol="false" tIns="0" lIns="0" bIns="0" rIns="0">
            <a:spAutoFit/>
          </a:bodyPr>
          <a:lstStyle/>
          <a:p>
            <a:pPr algn="just">
              <a:lnSpc>
                <a:spcPts val="3359"/>
              </a:lnSpc>
            </a:pPr>
            <a:r>
              <a:rPr lang="en-US" sz="2399">
                <a:solidFill>
                  <a:srgbClr val="FFFFFF"/>
                </a:solidFill>
                <a:latin typeface="29LT Riwaya Informal"/>
                <a:ea typeface="29LT Riwaya Informal"/>
                <a:cs typeface="29LT Riwaya Informal"/>
                <a:sym typeface="29LT Riwaya Informal"/>
              </a:rPr>
              <a:t>The AJP Connector facilitates communication between Tomcat and the installed web server which in this</a:t>
            </a:r>
          </a:p>
          <a:p>
            <a:pPr algn="just">
              <a:lnSpc>
                <a:spcPts val="3359"/>
              </a:lnSpc>
            </a:pPr>
            <a:r>
              <a:rPr lang="en-US" sz="2399">
                <a:solidFill>
                  <a:srgbClr val="FFFFFF"/>
                </a:solidFill>
                <a:latin typeface="29LT Riwaya Informal"/>
                <a:ea typeface="29LT Riwaya Informal"/>
                <a:cs typeface="29LT Riwaya Informal"/>
                <a:sym typeface="29LT Riwaya Informal"/>
              </a:rPr>
              <a:t>case is Apache. Its similar to that of a load balancer as it offload static rendering of web pages to the web </a:t>
            </a:r>
          </a:p>
          <a:p>
            <a:pPr algn="just">
              <a:lnSpc>
                <a:spcPts val="3359"/>
              </a:lnSpc>
            </a:pPr>
            <a:r>
              <a:rPr lang="en-US" sz="2399">
                <a:solidFill>
                  <a:srgbClr val="FFFFFF"/>
                </a:solidFill>
                <a:latin typeface="29LT Riwaya Informal"/>
                <a:ea typeface="29LT Riwaya Informal"/>
                <a:cs typeface="29LT Riwaya Informal"/>
                <a:sym typeface="29LT Riwaya Informal"/>
              </a:rPr>
              <a:t>server while directing dynamic java processing to Tomcat. This particular version of Tomcat installed on </a:t>
            </a:r>
          </a:p>
          <a:p>
            <a:pPr algn="just">
              <a:lnSpc>
                <a:spcPts val="3359"/>
              </a:lnSpc>
            </a:pPr>
            <a:r>
              <a:rPr lang="en-US" sz="2399">
                <a:solidFill>
                  <a:srgbClr val="FFFFFF"/>
                </a:solidFill>
                <a:latin typeface="29LT Riwaya Informal"/>
                <a:ea typeface="29LT Riwaya Informal"/>
                <a:cs typeface="29LT Riwaya Informal"/>
                <a:sym typeface="29LT Riwaya Informal"/>
              </a:rPr>
              <a:t>Metasploitable 2 is running a vulnerable AJP Connector. The Ghostcat vulnerability (CVE-2020–1938) </a:t>
            </a:r>
          </a:p>
          <a:p>
            <a:pPr algn="just">
              <a:lnSpc>
                <a:spcPts val="3359"/>
              </a:lnSpc>
            </a:pPr>
            <a:r>
              <a:rPr lang="en-US" sz="2399">
                <a:solidFill>
                  <a:srgbClr val="FFFFFF"/>
                </a:solidFill>
                <a:latin typeface="29LT Riwaya Informal"/>
                <a:ea typeface="29LT Riwaya Informal"/>
                <a:cs typeface="29LT Riwaya Informal"/>
                <a:sym typeface="29LT Riwaya Informal"/>
              </a:rPr>
              <a:t>allows an attacker to retrieve all files in the web application that can be reached with </a:t>
            </a:r>
          </a:p>
          <a:p>
            <a:pPr algn="just">
              <a:lnSpc>
                <a:spcPts val="3359"/>
              </a:lnSpc>
            </a:pPr>
            <a:r>
              <a:rPr lang="en-US" sz="2399">
                <a:solidFill>
                  <a:srgbClr val="FFFFFF"/>
                </a:solidFill>
                <a:latin typeface="29LT Riwaya Informal"/>
                <a:ea typeface="29LT Riwaya Informal"/>
                <a:cs typeface="29LT Riwaya Informal"/>
                <a:sym typeface="29LT Riwaya Informal"/>
              </a:rPr>
              <a:t>“ServletContext.getResourceAsStream()”. </a:t>
            </a:r>
          </a:p>
          <a:p>
            <a:pPr algn="just">
              <a:lnSpc>
                <a:spcPts val="3359"/>
              </a:lnSpc>
            </a:pPr>
            <a:r>
              <a:rPr lang="en-US" sz="2399">
                <a:solidFill>
                  <a:srgbClr val="FFFFFF"/>
                </a:solidFill>
                <a:latin typeface="29LT Riwaya Informal"/>
                <a:ea typeface="29LT Riwaya Informal"/>
                <a:cs typeface="29LT Riwaya Informal"/>
                <a:sym typeface="29LT Riwaya Informal"/>
              </a:rPr>
              <a:t>It also allows the attacker to process any file as JSP which coupled with remote file upload could lead to </a:t>
            </a:r>
          </a:p>
          <a:p>
            <a:pPr algn="just">
              <a:lnSpc>
                <a:spcPts val="3359"/>
              </a:lnSpc>
            </a:pPr>
            <a:r>
              <a:rPr lang="en-US" sz="2399">
                <a:solidFill>
                  <a:srgbClr val="FFFFFF"/>
                </a:solidFill>
                <a:latin typeface="29LT Riwaya Informal"/>
                <a:ea typeface="29LT Riwaya Informal"/>
                <a:cs typeface="29LT Riwaya Informal"/>
                <a:sym typeface="29LT Riwaya Informal"/>
              </a:rPr>
              <a:t>remote code execution. This vulnerability can be remediated by adding the following line to </a:t>
            </a:r>
          </a:p>
          <a:p>
            <a:pPr algn="just">
              <a:lnSpc>
                <a:spcPts val="3359"/>
              </a:lnSpc>
            </a:pPr>
            <a:r>
              <a:rPr lang="en-US" sz="2399">
                <a:solidFill>
                  <a:srgbClr val="FFFFFF"/>
                </a:solidFill>
                <a:latin typeface="29LT Riwaya Informal"/>
                <a:ea typeface="29LT Riwaya Informal"/>
                <a:cs typeface="29LT Riwaya Informal"/>
                <a:sym typeface="29LT Riwaya Informal"/>
              </a:rPr>
              <a:t>“/etc/tomcat5.5/server.xml ”</a:t>
            </a:r>
          </a:p>
          <a:p>
            <a:pPr algn="just">
              <a:lnSpc>
                <a:spcPts val="3359"/>
              </a:lnSpc>
            </a:pPr>
            <a:r>
              <a:rPr lang="en-US" sz="2399">
                <a:solidFill>
                  <a:srgbClr val="FFFFFF"/>
                </a:solidFill>
                <a:latin typeface="29LT Riwaya Informal"/>
                <a:ea typeface="29LT Riwaya Informal"/>
                <a:cs typeface="29LT Riwaya Informal"/>
                <a:sym typeface="29LT Riwaya Informal"/>
              </a:rPr>
              <a:t>which provides a layer of authentication.</a:t>
            </a:r>
          </a:p>
          <a:p>
            <a:pPr algn="just">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3696">
                <a:alpha val="100000"/>
              </a:srgbClr>
            </a:gs>
            <a:gs pos="100000">
              <a:srgbClr val="0F55E3">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416230">
            <a:off x="-5745724" y="6269134"/>
            <a:ext cx="15769024" cy="6563856"/>
          </a:xfrm>
          <a:custGeom>
            <a:avLst/>
            <a:gdLst/>
            <a:ahLst/>
            <a:cxnLst/>
            <a:rect r="r" b="b" t="t" l="l"/>
            <a:pathLst>
              <a:path h="6563856" w="15769024">
                <a:moveTo>
                  <a:pt x="0" y="0"/>
                </a:moveTo>
                <a:lnTo>
                  <a:pt x="15769024" y="0"/>
                </a:lnTo>
                <a:lnTo>
                  <a:pt x="15769024" y="6563856"/>
                </a:lnTo>
                <a:lnTo>
                  <a:pt x="0" y="6563856"/>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715118">
            <a:off x="3554836" y="7557058"/>
            <a:ext cx="16230600" cy="5883592"/>
          </a:xfrm>
          <a:custGeom>
            <a:avLst/>
            <a:gdLst/>
            <a:ahLst/>
            <a:cxnLst/>
            <a:rect r="r" b="b" t="t" l="l"/>
            <a:pathLst>
              <a:path h="5883592" w="16230600">
                <a:moveTo>
                  <a:pt x="16230600" y="0"/>
                </a:moveTo>
                <a:lnTo>
                  <a:pt x="0" y="0"/>
                </a:lnTo>
                <a:lnTo>
                  <a:pt x="0" y="5883593"/>
                </a:lnTo>
                <a:lnTo>
                  <a:pt x="16230600" y="5883593"/>
                </a:lnTo>
                <a:lnTo>
                  <a:pt x="16230600" y="0"/>
                </a:lnTo>
                <a:close/>
              </a:path>
            </a:pathLst>
          </a:custGeom>
          <a:blipFill>
            <a:blip r:embed="rId4"/>
            <a:stretch>
              <a:fillRect l="0" t="0" r="0" b="0"/>
            </a:stretch>
          </a:blipFill>
        </p:spPr>
      </p:sp>
      <p:sp>
        <p:nvSpPr>
          <p:cNvPr name="Freeform 4" id="4"/>
          <p:cNvSpPr/>
          <p:nvPr/>
        </p:nvSpPr>
        <p:spPr>
          <a:xfrm flipH="true" flipV="true" rot="288097">
            <a:off x="5302890" y="-2716135"/>
            <a:ext cx="16230600" cy="5883592"/>
          </a:xfrm>
          <a:custGeom>
            <a:avLst/>
            <a:gdLst/>
            <a:ahLst/>
            <a:cxnLst/>
            <a:rect r="r" b="b" t="t" l="l"/>
            <a:pathLst>
              <a:path h="5883592" w="16230600">
                <a:moveTo>
                  <a:pt x="16230600" y="5883593"/>
                </a:moveTo>
                <a:lnTo>
                  <a:pt x="0" y="5883593"/>
                </a:lnTo>
                <a:lnTo>
                  <a:pt x="0" y="0"/>
                </a:lnTo>
                <a:lnTo>
                  <a:pt x="16230600" y="0"/>
                </a:lnTo>
                <a:lnTo>
                  <a:pt x="16230600" y="5883593"/>
                </a:lnTo>
                <a:close/>
              </a:path>
            </a:pathLst>
          </a:custGeom>
          <a:blipFill>
            <a:blip r:embed="rId4"/>
            <a:stretch>
              <a:fillRect l="0" t="0" r="0" b="0"/>
            </a:stretch>
          </a:blipFill>
        </p:spPr>
      </p:sp>
      <p:sp>
        <p:nvSpPr>
          <p:cNvPr name="Freeform 5" id="5"/>
          <p:cNvSpPr/>
          <p:nvPr/>
        </p:nvSpPr>
        <p:spPr>
          <a:xfrm flipH="false" flipV="false" rot="7154980">
            <a:off x="10405572" y="664381"/>
            <a:ext cx="8770154" cy="8770154"/>
          </a:xfrm>
          <a:custGeom>
            <a:avLst/>
            <a:gdLst/>
            <a:ahLst/>
            <a:cxnLst/>
            <a:rect r="r" b="b" t="t" l="l"/>
            <a:pathLst>
              <a:path h="8770154" w="8770154">
                <a:moveTo>
                  <a:pt x="0" y="0"/>
                </a:moveTo>
                <a:lnTo>
                  <a:pt x="8770154" y="0"/>
                </a:lnTo>
                <a:lnTo>
                  <a:pt x="8770154" y="8770154"/>
                </a:lnTo>
                <a:lnTo>
                  <a:pt x="0" y="8770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967317" y="1126014"/>
            <a:ext cx="7831470" cy="78314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87" t="0" r="-25187" b="0"/>
              </a:stretch>
            </a:blipFill>
            <a:ln w="266700" cap="sq">
              <a:gradFill>
                <a:gsLst>
                  <a:gs pos="0">
                    <a:srgbClr val="0048C8">
                      <a:alpha val="100000"/>
                    </a:srgbClr>
                  </a:gs>
                  <a:gs pos="100000">
                    <a:srgbClr val="00A3EB">
                      <a:alpha val="100000"/>
                    </a:srgbClr>
                  </a:gs>
                </a:gsLst>
                <a:lin ang="2700000"/>
              </a:gradFill>
              <a:prstDash val="solid"/>
              <a:miter/>
            </a:ln>
          </p:spPr>
        </p:sp>
      </p:grpSp>
      <p:sp>
        <p:nvSpPr>
          <p:cNvPr name="Freeform 8" id="8"/>
          <p:cNvSpPr/>
          <p:nvPr/>
        </p:nvSpPr>
        <p:spPr>
          <a:xfrm flipH="true" flipV="true" rot="0">
            <a:off x="-3250332" y="-1093942"/>
            <a:ext cx="6500664" cy="5726001"/>
          </a:xfrm>
          <a:custGeom>
            <a:avLst/>
            <a:gdLst/>
            <a:ahLst/>
            <a:cxnLst/>
            <a:rect r="r" b="b" t="t" l="l"/>
            <a:pathLst>
              <a:path h="5726001" w="6500664">
                <a:moveTo>
                  <a:pt x="6500664" y="5726001"/>
                </a:moveTo>
                <a:lnTo>
                  <a:pt x="0" y="5726001"/>
                </a:lnTo>
                <a:lnTo>
                  <a:pt x="0" y="0"/>
                </a:lnTo>
                <a:lnTo>
                  <a:pt x="6500664" y="0"/>
                </a:lnTo>
                <a:lnTo>
                  <a:pt x="6500664" y="5726001"/>
                </a:lnTo>
                <a:close/>
              </a:path>
            </a:pathLst>
          </a:custGeom>
          <a:blipFill>
            <a:blip r:embed="rId8"/>
            <a:stretch>
              <a:fillRect l="0" t="0" r="0" b="0"/>
            </a:stretch>
          </a:blipFill>
        </p:spPr>
      </p:sp>
      <p:grpSp>
        <p:nvGrpSpPr>
          <p:cNvPr name="Group 9" id="9"/>
          <p:cNvGrpSpPr/>
          <p:nvPr/>
        </p:nvGrpSpPr>
        <p:grpSpPr>
          <a:xfrm rot="0">
            <a:off x="1028700" y="5722717"/>
            <a:ext cx="6216967" cy="828405"/>
            <a:chOff x="0" y="0"/>
            <a:chExt cx="1637391" cy="218181"/>
          </a:xfrm>
        </p:grpSpPr>
        <p:sp>
          <p:nvSpPr>
            <p:cNvPr name="Freeform 10" id="10"/>
            <p:cNvSpPr/>
            <p:nvPr/>
          </p:nvSpPr>
          <p:spPr>
            <a:xfrm flipH="false" flipV="false" rot="0">
              <a:off x="0" y="0"/>
              <a:ext cx="1637391" cy="218181"/>
            </a:xfrm>
            <a:custGeom>
              <a:avLst/>
              <a:gdLst/>
              <a:ahLst/>
              <a:cxnLst/>
              <a:rect r="r" b="b" t="t" l="l"/>
              <a:pathLst>
                <a:path h="218181" w="1637391">
                  <a:moveTo>
                    <a:pt x="109090" y="0"/>
                  </a:moveTo>
                  <a:lnTo>
                    <a:pt x="1528300" y="0"/>
                  </a:lnTo>
                  <a:cubicBezTo>
                    <a:pt x="1557233" y="0"/>
                    <a:pt x="1584980" y="11493"/>
                    <a:pt x="1605439" y="31952"/>
                  </a:cubicBezTo>
                  <a:cubicBezTo>
                    <a:pt x="1625897" y="52410"/>
                    <a:pt x="1637391" y="80158"/>
                    <a:pt x="1637391" y="109090"/>
                  </a:cubicBezTo>
                  <a:lnTo>
                    <a:pt x="1637391" y="109090"/>
                  </a:lnTo>
                  <a:cubicBezTo>
                    <a:pt x="1637391" y="138023"/>
                    <a:pt x="1625897" y="165771"/>
                    <a:pt x="1605439" y="186229"/>
                  </a:cubicBezTo>
                  <a:cubicBezTo>
                    <a:pt x="1584980" y="206687"/>
                    <a:pt x="1557233" y="218181"/>
                    <a:pt x="1528300" y="218181"/>
                  </a:cubicBezTo>
                  <a:lnTo>
                    <a:pt x="109090" y="218181"/>
                  </a:lnTo>
                  <a:cubicBezTo>
                    <a:pt x="80158" y="218181"/>
                    <a:pt x="52410" y="206687"/>
                    <a:pt x="31952" y="186229"/>
                  </a:cubicBezTo>
                  <a:cubicBezTo>
                    <a:pt x="11493" y="165771"/>
                    <a:pt x="0" y="138023"/>
                    <a:pt x="0" y="109090"/>
                  </a:cubicBezTo>
                  <a:lnTo>
                    <a:pt x="0" y="109090"/>
                  </a:lnTo>
                  <a:cubicBezTo>
                    <a:pt x="0" y="80158"/>
                    <a:pt x="11493" y="52410"/>
                    <a:pt x="31952" y="31952"/>
                  </a:cubicBezTo>
                  <a:cubicBezTo>
                    <a:pt x="52410" y="11493"/>
                    <a:pt x="80158" y="0"/>
                    <a:pt x="109090" y="0"/>
                  </a:cubicBezTo>
                  <a:close/>
                </a:path>
              </a:pathLst>
            </a:custGeom>
            <a:solidFill>
              <a:srgbClr val="78F9FF"/>
            </a:solidFill>
          </p:spPr>
        </p:sp>
        <p:sp>
          <p:nvSpPr>
            <p:cNvPr name="TextBox 11" id="11"/>
            <p:cNvSpPr txBox="true"/>
            <p:nvPr/>
          </p:nvSpPr>
          <p:spPr>
            <a:xfrm>
              <a:off x="0" y="-38100"/>
              <a:ext cx="1637391" cy="25628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320730" y="-597191"/>
            <a:ext cx="5372754" cy="4732500"/>
          </a:xfrm>
          <a:custGeom>
            <a:avLst/>
            <a:gdLst/>
            <a:ahLst/>
            <a:cxnLst/>
            <a:rect r="r" b="b" t="t" l="l"/>
            <a:pathLst>
              <a:path h="4732500" w="5372754">
                <a:moveTo>
                  <a:pt x="0" y="0"/>
                </a:moveTo>
                <a:lnTo>
                  <a:pt x="5372754" y="0"/>
                </a:lnTo>
                <a:lnTo>
                  <a:pt x="5372754" y="4732500"/>
                </a:lnTo>
                <a:lnTo>
                  <a:pt x="0" y="4732500"/>
                </a:lnTo>
                <a:lnTo>
                  <a:pt x="0" y="0"/>
                </a:lnTo>
                <a:close/>
              </a:path>
            </a:pathLst>
          </a:custGeom>
          <a:blipFill>
            <a:blip r:embed="rId8"/>
            <a:stretch>
              <a:fillRect l="0" t="0" r="0" b="0"/>
            </a:stretch>
          </a:blipFill>
        </p:spPr>
      </p:sp>
      <p:sp>
        <p:nvSpPr>
          <p:cNvPr name="TextBox 13" id="13"/>
          <p:cNvSpPr txBox="true"/>
          <p:nvPr/>
        </p:nvSpPr>
        <p:spPr>
          <a:xfrm rot="0">
            <a:off x="1123402" y="2786025"/>
            <a:ext cx="9238572" cy="2342503"/>
          </a:xfrm>
          <a:prstGeom prst="rect">
            <a:avLst/>
          </a:prstGeom>
        </p:spPr>
        <p:txBody>
          <a:bodyPr anchor="t" rtlCol="false" tIns="0" lIns="0" bIns="0" rIns="0">
            <a:spAutoFit/>
          </a:bodyPr>
          <a:lstStyle/>
          <a:p>
            <a:pPr algn="l" marL="0" indent="0" lvl="0">
              <a:lnSpc>
                <a:spcPts val="8929"/>
              </a:lnSpc>
              <a:spcBef>
                <a:spcPct val="0"/>
              </a:spcBef>
            </a:pPr>
            <a:r>
              <a:rPr lang="en-US" sz="9499" strike="noStrike" u="none">
                <a:solidFill>
                  <a:srgbClr val="FFFFFF"/>
                </a:solidFill>
                <a:latin typeface="29LT Riwaya Informal"/>
                <a:ea typeface="29LT Riwaya Informal"/>
                <a:cs typeface="29LT Riwaya Informal"/>
                <a:sym typeface="29LT Riwaya Informal"/>
              </a:rPr>
              <a:t>Thank you for your presence and focus</a:t>
            </a:r>
          </a:p>
        </p:txBody>
      </p:sp>
      <p:sp>
        <p:nvSpPr>
          <p:cNvPr name="TextBox 14" id="14"/>
          <p:cNvSpPr txBox="true"/>
          <p:nvPr/>
        </p:nvSpPr>
        <p:spPr>
          <a:xfrm rot="0">
            <a:off x="1475188" y="5767158"/>
            <a:ext cx="5323991" cy="663325"/>
          </a:xfrm>
          <a:prstGeom prst="rect">
            <a:avLst/>
          </a:prstGeom>
        </p:spPr>
        <p:txBody>
          <a:bodyPr anchor="t" rtlCol="false" tIns="0" lIns="0" bIns="0" rIns="0">
            <a:spAutoFit/>
          </a:bodyPr>
          <a:lstStyle/>
          <a:p>
            <a:pPr algn="ctr">
              <a:lnSpc>
                <a:spcPts val="5438"/>
              </a:lnSpc>
              <a:spcBef>
                <a:spcPct val="0"/>
              </a:spcBef>
            </a:pPr>
            <a:r>
              <a:rPr lang="en-US" sz="3884">
                <a:solidFill>
                  <a:srgbClr val="000000"/>
                </a:solidFill>
                <a:latin typeface="29LT Riwaya Informal"/>
                <a:ea typeface="29LT Riwaya Informal"/>
                <a:cs typeface="29LT Riwaya Informal"/>
                <a:sym typeface="29LT Riwaya Informal"/>
              </a:rPr>
              <a:t>OCT- 2024</a:t>
            </a:r>
          </a:p>
        </p:txBody>
      </p:sp>
      <p:sp>
        <p:nvSpPr>
          <p:cNvPr name="Freeform 15" id="15"/>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9"/>
            <a:stretch>
              <a:fillRect l="-531" t="0" r="-35"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02698" y="3220946"/>
            <a:ext cx="2796238" cy="4482292"/>
            <a:chOff x="0" y="0"/>
            <a:chExt cx="812800" cy="1302896"/>
          </a:xfrm>
        </p:grpSpPr>
        <p:sp>
          <p:nvSpPr>
            <p:cNvPr name="Freeform 3" id="3"/>
            <p:cNvSpPr/>
            <p:nvPr/>
          </p:nvSpPr>
          <p:spPr>
            <a:xfrm flipH="false" flipV="false" rot="0">
              <a:off x="0" y="0"/>
              <a:ext cx="812800" cy="1302896"/>
            </a:xfrm>
            <a:custGeom>
              <a:avLst/>
              <a:gdLst/>
              <a:ahLst/>
              <a:cxnLst/>
              <a:rect r="r" b="b" t="t" l="l"/>
              <a:pathLst>
                <a:path h="1302896" w="812800">
                  <a:moveTo>
                    <a:pt x="83061" y="0"/>
                  </a:moveTo>
                  <a:lnTo>
                    <a:pt x="729739" y="0"/>
                  </a:lnTo>
                  <a:cubicBezTo>
                    <a:pt x="751768" y="0"/>
                    <a:pt x="772895" y="8751"/>
                    <a:pt x="788472" y="24328"/>
                  </a:cubicBezTo>
                  <a:cubicBezTo>
                    <a:pt x="804049" y="39905"/>
                    <a:pt x="812800" y="61032"/>
                    <a:pt x="812800" y="83061"/>
                  </a:cubicBezTo>
                  <a:lnTo>
                    <a:pt x="812800" y="1219835"/>
                  </a:lnTo>
                  <a:cubicBezTo>
                    <a:pt x="812800" y="1241864"/>
                    <a:pt x="804049" y="1262991"/>
                    <a:pt x="788472" y="1278568"/>
                  </a:cubicBezTo>
                  <a:cubicBezTo>
                    <a:pt x="772895" y="1294145"/>
                    <a:pt x="751768" y="1302896"/>
                    <a:pt x="729739" y="1302896"/>
                  </a:cubicBezTo>
                  <a:lnTo>
                    <a:pt x="83061" y="1302896"/>
                  </a:lnTo>
                  <a:cubicBezTo>
                    <a:pt x="61032" y="1302896"/>
                    <a:pt x="39905" y="1294145"/>
                    <a:pt x="24328" y="1278568"/>
                  </a:cubicBezTo>
                  <a:cubicBezTo>
                    <a:pt x="8751" y="1262991"/>
                    <a:pt x="0" y="1241864"/>
                    <a:pt x="0" y="1219835"/>
                  </a:cubicBezTo>
                  <a:lnTo>
                    <a:pt x="0" y="83061"/>
                  </a:lnTo>
                  <a:cubicBezTo>
                    <a:pt x="0" y="61032"/>
                    <a:pt x="8751" y="39905"/>
                    <a:pt x="24328" y="24328"/>
                  </a:cubicBezTo>
                  <a:cubicBezTo>
                    <a:pt x="39905" y="8751"/>
                    <a:pt x="61032" y="0"/>
                    <a:pt x="83061" y="0"/>
                  </a:cubicBez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812800" cy="134099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98153" y="3220946"/>
            <a:ext cx="2796238" cy="4482292"/>
            <a:chOff x="0" y="0"/>
            <a:chExt cx="812800" cy="1302896"/>
          </a:xfrm>
        </p:grpSpPr>
        <p:sp>
          <p:nvSpPr>
            <p:cNvPr name="Freeform 6" id="6"/>
            <p:cNvSpPr/>
            <p:nvPr/>
          </p:nvSpPr>
          <p:spPr>
            <a:xfrm flipH="false" flipV="false" rot="0">
              <a:off x="0" y="0"/>
              <a:ext cx="812800" cy="1302896"/>
            </a:xfrm>
            <a:custGeom>
              <a:avLst/>
              <a:gdLst/>
              <a:ahLst/>
              <a:cxnLst/>
              <a:rect r="r" b="b" t="t" l="l"/>
              <a:pathLst>
                <a:path h="1302896" w="812800">
                  <a:moveTo>
                    <a:pt x="83061" y="0"/>
                  </a:moveTo>
                  <a:lnTo>
                    <a:pt x="729739" y="0"/>
                  </a:lnTo>
                  <a:cubicBezTo>
                    <a:pt x="751768" y="0"/>
                    <a:pt x="772895" y="8751"/>
                    <a:pt x="788472" y="24328"/>
                  </a:cubicBezTo>
                  <a:cubicBezTo>
                    <a:pt x="804049" y="39905"/>
                    <a:pt x="812800" y="61032"/>
                    <a:pt x="812800" y="83061"/>
                  </a:cubicBezTo>
                  <a:lnTo>
                    <a:pt x="812800" y="1219835"/>
                  </a:lnTo>
                  <a:cubicBezTo>
                    <a:pt x="812800" y="1241864"/>
                    <a:pt x="804049" y="1262991"/>
                    <a:pt x="788472" y="1278568"/>
                  </a:cubicBezTo>
                  <a:cubicBezTo>
                    <a:pt x="772895" y="1294145"/>
                    <a:pt x="751768" y="1302896"/>
                    <a:pt x="729739" y="1302896"/>
                  </a:cubicBezTo>
                  <a:lnTo>
                    <a:pt x="83061" y="1302896"/>
                  </a:lnTo>
                  <a:cubicBezTo>
                    <a:pt x="61032" y="1302896"/>
                    <a:pt x="39905" y="1294145"/>
                    <a:pt x="24328" y="1278568"/>
                  </a:cubicBezTo>
                  <a:cubicBezTo>
                    <a:pt x="8751" y="1262991"/>
                    <a:pt x="0" y="1241864"/>
                    <a:pt x="0" y="1219835"/>
                  </a:cubicBezTo>
                  <a:lnTo>
                    <a:pt x="0" y="83061"/>
                  </a:lnTo>
                  <a:cubicBezTo>
                    <a:pt x="0" y="61032"/>
                    <a:pt x="8751" y="39905"/>
                    <a:pt x="24328" y="24328"/>
                  </a:cubicBezTo>
                  <a:cubicBezTo>
                    <a:pt x="39905" y="8751"/>
                    <a:pt x="61032" y="0"/>
                    <a:pt x="83061" y="0"/>
                  </a:cubicBezTo>
                  <a:close/>
                </a:path>
              </a:pathLst>
            </a:custGeom>
            <a:gradFill rotWithShape="true">
              <a:gsLst>
                <a:gs pos="0">
                  <a:srgbClr val="013696">
                    <a:alpha val="100000"/>
                  </a:srgbClr>
                </a:gs>
                <a:gs pos="100000">
                  <a:srgbClr val="0F55E3">
                    <a:alpha val="100000"/>
                  </a:srgbClr>
                </a:gs>
              </a:gsLst>
              <a:lin ang="2700000"/>
            </a:gradFill>
          </p:spPr>
        </p:sp>
        <p:sp>
          <p:nvSpPr>
            <p:cNvPr name="TextBox 7" id="7"/>
            <p:cNvSpPr txBox="true"/>
            <p:nvPr/>
          </p:nvSpPr>
          <p:spPr>
            <a:xfrm>
              <a:off x="0" y="-38100"/>
              <a:ext cx="812800" cy="134099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372695" y="-1715668"/>
            <a:ext cx="1656244" cy="4940628"/>
          </a:xfrm>
          <a:custGeom>
            <a:avLst/>
            <a:gdLst/>
            <a:ahLst/>
            <a:cxnLst/>
            <a:rect r="r" b="b" t="t" l="l"/>
            <a:pathLst>
              <a:path h="4940628" w="1656244">
                <a:moveTo>
                  <a:pt x="0" y="0"/>
                </a:moveTo>
                <a:lnTo>
                  <a:pt x="1656244" y="0"/>
                </a:lnTo>
                <a:lnTo>
                  <a:pt x="1656244" y="4940628"/>
                </a:lnTo>
                <a:lnTo>
                  <a:pt x="0" y="4940628"/>
                </a:lnTo>
                <a:lnTo>
                  <a:pt x="0" y="0"/>
                </a:lnTo>
                <a:close/>
              </a:path>
            </a:pathLst>
          </a:custGeom>
          <a:blipFill>
            <a:blip r:embed="rId2"/>
            <a:stretch>
              <a:fillRect l="0" t="0" r="0" b="-9165"/>
            </a:stretch>
          </a:blipFill>
        </p:spPr>
      </p:sp>
      <p:sp>
        <p:nvSpPr>
          <p:cNvPr name="Freeform 9" id="9"/>
          <p:cNvSpPr/>
          <p:nvPr/>
        </p:nvSpPr>
        <p:spPr>
          <a:xfrm flipH="false" flipV="false" rot="0">
            <a:off x="6668150" y="-1715668"/>
            <a:ext cx="1656244" cy="4940628"/>
          </a:xfrm>
          <a:custGeom>
            <a:avLst/>
            <a:gdLst/>
            <a:ahLst/>
            <a:cxnLst/>
            <a:rect r="r" b="b" t="t" l="l"/>
            <a:pathLst>
              <a:path h="4940628" w="1656244">
                <a:moveTo>
                  <a:pt x="0" y="0"/>
                </a:moveTo>
                <a:lnTo>
                  <a:pt x="1656244" y="0"/>
                </a:lnTo>
                <a:lnTo>
                  <a:pt x="1656244" y="4940628"/>
                </a:lnTo>
                <a:lnTo>
                  <a:pt x="0" y="4940628"/>
                </a:lnTo>
                <a:lnTo>
                  <a:pt x="0" y="0"/>
                </a:lnTo>
                <a:close/>
              </a:path>
            </a:pathLst>
          </a:custGeom>
          <a:blipFill>
            <a:blip r:embed="rId2"/>
            <a:stretch>
              <a:fillRect l="0" t="0" r="0" b="-9165"/>
            </a:stretch>
          </a:blipFill>
        </p:spPr>
      </p:sp>
      <p:grpSp>
        <p:nvGrpSpPr>
          <p:cNvPr name="Group 10" id="10"/>
          <p:cNvGrpSpPr/>
          <p:nvPr/>
        </p:nvGrpSpPr>
        <p:grpSpPr>
          <a:xfrm rot="0">
            <a:off x="3751007" y="3419645"/>
            <a:ext cx="899618" cy="149772"/>
            <a:chOff x="0" y="0"/>
            <a:chExt cx="261498" cy="43535"/>
          </a:xfrm>
        </p:grpSpPr>
        <p:sp>
          <p:nvSpPr>
            <p:cNvPr name="Freeform 11" id="11"/>
            <p:cNvSpPr/>
            <p:nvPr/>
          </p:nvSpPr>
          <p:spPr>
            <a:xfrm flipH="false" flipV="false" rot="0">
              <a:off x="0" y="0"/>
              <a:ext cx="261498" cy="43535"/>
            </a:xfrm>
            <a:custGeom>
              <a:avLst/>
              <a:gdLst/>
              <a:ahLst/>
              <a:cxnLst/>
              <a:rect r="r" b="b" t="t" l="l"/>
              <a:pathLst>
                <a:path h="43535" w="261498">
                  <a:moveTo>
                    <a:pt x="21768" y="0"/>
                  </a:moveTo>
                  <a:lnTo>
                    <a:pt x="239730" y="0"/>
                  </a:lnTo>
                  <a:cubicBezTo>
                    <a:pt x="245503" y="0"/>
                    <a:pt x="251040" y="2293"/>
                    <a:pt x="255122" y="6376"/>
                  </a:cubicBezTo>
                  <a:cubicBezTo>
                    <a:pt x="259204" y="10458"/>
                    <a:pt x="261498" y="15994"/>
                    <a:pt x="261498" y="21768"/>
                  </a:cubicBezTo>
                  <a:lnTo>
                    <a:pt x="261498" y="21768"/>
                  </a:lnTo>
                  <a:cubicBezTo>
                    <a:pt x="261498" y="33790"/>
                    <a:pt x="251752" y="43535"/>
                    <a:pt x="239730" y="43535"/>
                  </a:cubicBezTo>
                  <a:lnTo>
                    <a:pt x="21768" y="43535"/>
                  </a:lnTo>
                  <a:cubicBezTo>
                    <a:pt x="15994" y="43535"/>
                    <a:pt x="10458" y="41242"/>
                    <a:pt x="6376" y="37160"/>
                  </a:cubicBezTo>
                  <a:cubicBezTo>
                    <a:pt x="2293" y="33077"/>
                    <a:pt x="0" y="27541"/>
                    <a:pt x="0" y="21768"/>
                  </a:cubicBezTo>
                  <a:lnTo>
                    <a:pt x="0" y="21768"/>
                  </a:lnTo>
                  <a:cubicBezTo>
                    <a:pt x="0" y="15994"/>
                    <a:pt x="2293" y="10458"/>
                    <a:pt x="6376" y="6376"/>
                  </a:cubicBezTo>
                  <a:cubicBezTo>
                    <a:pt x="10458" y="2293"/>
                    <a:pt x="15994" y="0"/>
                    <a:pt x="21768" y="0"/>
                  </a:cubicBezTo>
                  <a:close/>
                </a:path>
              </a:pathLst>
            </a:custGeom>
            <a:solidFill>
              <a:srgbClr val="FFFFFF"/>
            </a:solidFill>
          </p:spPr>
        </p:sp>
        <p:sp>
          <p:nvSpPr>
            <p:cNvPr name="TextBox 12" id="12"/>
            <p:cNvSpPr txBox="true"/>
            <p:nvPr/>
          </p:nvSpPr>
          <p:spPr>
            <a:xfrm>
              <a:off x="0" y="-38100"/>
              <a:ext cx="261498" cy="8163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046463" y="3419645"/>
            <a:ext cx="899618" cy="149772"/>
            <a:chOff x="0" y="0"/>
            <a:chExt cx="261498" cy="43535"/>
          </a:xfrm>
        </p:grpSpPr>
        <p:sp>
          <p:nvSpPr>
            <p:cNvPr name="Freeform 14" id="14"/>
            <p:cNvSpPr/>
            <p:nvPr/>
          </p:nvSpPr>
          <p:spPr>
            <a:xfrm flipH="false" flipV="false" rot="0">
              <a:off x="0" y="0"/>
              <a:ext cx="261498" cy="43535"/>
            </a:xfrm>
            <a:custGeom>
              <a:avLst/>
              <a:gdLst/>
              <a:ahLst/>
              <a:cxnLst/>
              <a:rect r="r" b="b" t="t" l="l"/>
              <a:pathLst>
                <a:path h="43535" w="261498">
                  <a:moveTo>
                    <a:pt x="21768" y="0"/>
                  </a:moveTo>
                  <a:lnTo>
                    <a:pt x="239730" y="0"/>
                  </a:lnTo>
                  <a:cubicBezTo>
                    <a:pt x="245503" y="0"/>
                    <a:pt x="251040" y="2293"/>
                    <a:pt x="255122" y="6376"/>
                  </a:cubicBezTo>
                  <a:cubicBezTo>
                    <a:pt x="259204" y="10458"/>
                    <a:pt x="261498" y="15994"/>
                    <a:pt x="261498" y="21768"/>
                  </a:cubicBezTo>
                  <a:lnTo>
                    <a:pt x="261498" y="21768"/>
                  </a:lnTo>
                  <a:cubicBezTo>
                    <a:pt x="261498" y="33790"/>
                    <a:pt x="251752" y="43535"/>
                    <a:pt x="239730" y="43535"/>
                  </a:cubicBezTo>
                  <a:lnTo>
                    <a:pt x="21768" y="43535"/>
                  </a:lnTo>
                  <a:cubicBezTo>
                    <a:pt x="15994" y="43535"/>
                    <a:pt x="10458" y="41242"/>
                    <a:pt x="6376" y="37160"/>
                  </a:cubicBezTo>
                  <a:cubicBezTo>
                    <a:pt x="2293" y="33077"/>
                    <a:pt x="0" y="27541"/>
                    <a:pt x="0" y="21768"/>
                  </a:cubicBezTo>
                  <a:lnTo>
                    <a:pt x="0" y="21768"/>
                  </a:lnTo>
                  <a:cubicBezTo>
                    <a:pt x="0" y="15994"/>
                    <a:pt x="2293" y="10458"/>
                    <a:pt x="6376" y="6376"/>
                  </a:cubicBezTo>
                  <a:cubicBezTo>
                    <a:pt x="10458" y="2293"/>
                    <a:pt x="15994" y="0"/>
                    <a:pt x="21768" y="0"/>
                  </a:cubicBezTo>
                  <a:close/>
                </a:path>
              </a:pathLst>
            </a:custGeom>
            <a:solidFill>
              <a:srgbClr val="FFFFFF"/>
            </a:solidFill>
          </p:spPr>
        </p:sp>
        <p:sp>
          <p:nvSpPr>
            <p:cNvPr name="TextBox 15" id="15"/>
            <p:cNvSpPr txBox="true"/>
            <p:nvPr/>
          </p:nvSpPr>
          <p:spPr>
            <a:xfrm>
              <a:off x="0" y="-38100"/>
              <a:ext cx="261498" cy="8163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3968429" y="3224960"/>
            <a:ext cx="399861" cy="299051"/>
          </a:xfrm>
          <a:custGeom>
            <a:avLst/>
            <a:gdLst/>
            <a:ahLst/>
            <a:cxnLst/>
            <a:rect r="r" b="b" t="t" l="l"/>
            <a:pathLst>
              <a:path h="299051" w="399861">
                <a:moveTo>
                  <a:pt x="0" y="0"/>
                </a:moveTo>
                <a:lnTo>
                  <a:pt x="399861" y="0"/>
                </a:lnTo>
                <a:lnTo>
                  <a:pt x="399861" y="299051"/>
                </a:lnTo>
                <a:lnTo>
                  <a:pt x="0" y="299051"/>
                </a:lnTo>
                <a:lnTo>
                  <a:pt x="0" y="0"/>
                </a:lnTo>
                <a:close/>
              </a:path>
            </a:pathLst>
          </a:custGeom>
          <a:blipFill>
            <a:blip r:embed="rId2"/>
            <a:stretch>
              <a:fillRect l="-171964" t="-1965363" r="-202373" b="0"/>
            </a:stretch>
          </a:blipFill>
        </p:spPr>
      </p:sp>
      <p:sp>
        <p:nvSpPr>
          <p:cNvPr name="Freeform 17" id="17"/>
          <p:cNvSpPr/>
          <p:nvPr/>
        </p:nvSpPr>
        <p:spPr>
          <a:xfrm flipH="false" flipV="false" rot="0">
            <a:off x="7263884" y="3224960"/>
            <a:ext cx="399861" cy="299051"/>
          </a:xfrm>
          <a:custGeom>
            <a:avLst/>
            <a:gdLst/>
            <a:ahLst/>
            <a:cxnLst/>
            <a:rect r="r" b="b" t="t" l="l"/>
            <a:pathLst>
              <a:path h="299051" w="399861">
                <a:moveTo>
                  <a:pt x="0" y="0"/>
                </a:moveTo>
                <a:lnTo>
                  <a:pt x="399861" y="0"/>
                </a:lnTo>
                <a:lnTo>
                  <a:pt x="399861" y="299051"/>
                </a:lnTo>
                <a:lnTo>
                  <a:pt x="0" y="299051"/>
                </a:lnTo>
                <a:lnTo>
                  <a:pt x="0" y="0"/>
                </a:lnTo>
                <a:close/>
              </a:path>
            </a:pathLst>
          </a:custGeom>
          <a:blipFill>
            <a:blip r:embed="rId2"/>
            <a:stretch>
              <a:fillRect l="-171964" t="-1965363" r="-202373" b="0"/>
            </a:stretch>
          </a:blipFill>
        </p:spPr>
      </p:sp>
      <p:grpSp>
        <p:nvGrpSpPr>
          <p:cNvPr name="Group 18" id="18"/>
          <p:cNvGrpSpPr/>
          <p:nvPr/>
        </p:nvGrpSpPr>
        <p:grpSpPr>
          <a:xfrm rot="0">
            <a:off x="3068620" y="3766305"/>
            <a:ext cx="2264393" cy="2780951"/>
            <a:chOff x="0" y="0"/>
            <a:chExt cx="3019191" cy="3707934"/>
          </a:xfrm>
        </p:grpSpPr>
        <p:pic>
          <p:nvPicPr>
            <p:cNvPr name="Picture 19" id="19"/>
            <p:cNvPicPr>
              <a:picLocks noChangeAspect="true"/>
            </p:cNvPicPr>
            <p:nvPr/>
          </p:nvPicPr>
          <p:blipFill>
            <a:blip r:embed="rId3"/>
            <a:srcRect l="0" t="4001" r="0" b="4001"/>
            <a:stretch>
              <a:fillRect/>
            </a:stretch>
          </p:blipFill>
          <p:spPr>
            <a:xfrm flipH="false" flipV="false">
              <a:off x="0" y="0"/>
              <a:ext cx="3019191" cy="3707934"/>
            </a:xfrm>
            <a:prstGeom prst="rect">
              <a:avLst/>
            </a:prstGeom>
          </p:spPr>
        </p:pic>
      </p:grpSp>
      <p:grpSp>
        <p:nvGrpSpPr>
          <p:cNvPr name="Group 20" id="20"/>
          <p:cNvGrpSpPr/>
          <p:nvPr/>
        </p:nvGrpSpPr>
        <p:grpSpPr>
          <a:xfrm rot="0">
            <a:off x="6364076" y="3766305"/>
            <a:ext cx="2264393" cy="2780951"/>
            <a:chOff x="0" y="0"/>
            <a:chExt cx="3019191" cy="3707934"/>
          </a:xfrm>
        </p:grpSpPr>
        <p:pic>
          <p:nvPicPr>
            <p:cNvPr name="Picture 21" id="21"/>
            <p:cNvPicPr>
              <a:picLocks noChangeAspect="true"/>
            </p:cNvPicPr>
            <p:nvPr/>
          </p:nvPicPr>
          <p:blipFill>
            <a:blip r:embed="rId4"/>
            <a:srcRect l="9287" t="0" r="9287" b="0"/>
            <a:stretch>
              <a:fillRect/>
            </a:stretch>
          </p:blipFill>
          <p:spPr>
            <a:xfrm flipH="false" flipV="false">
              <a:off x="0" y="0"/>
              <a:ext cx="3019191" cy="3707934"/>
            </a:xfrm>
            <a:prstGeom prst="rect">
              <a:avLst/>
            </a:prstGeom>
          </p:spPr>
        </p:pic>
      </p:grpSp>
      <p:grpSp>
        <p:nvGrpSpPr>
          <p:cNvPr name="Group 22" id="22"/>
          <p:cNvGrpSpPr/>
          <p:nvPr/>
        </p:nvGrpSpPr>
        <p:grpSpPr>
          <a:xfrm rot="0">
            <a:off x="9393609" y="3220946"/>
            <a:ext cx="2796238" cy="4482292"/>
            <a:chOff x="0" y="0"/>
            <a:chExt cx="812800" cy="1302896"/>
          </a:xfrm>
        </p:grpSpPr>
        <p:sp>
          <p:nvSpPr>
            <p:cNvPr name="Freeform 23" id="23"/>
            <p:cNvSpPr/>
            <p:nvPr/>
          </p:nvSpPr>
          <p:spPr>
            <a:xfrm flipH="false" flipV="false" rot="0">
              <a:off x="0" y="0"/>
              <a:ext cx="812800" cy="1302896"/>
            </a:xfrm>
            <a:custGeom>
              <a:avLst/>
              <a:gdLst/>
              <a:ahLst/>
              <a:cxnLst/>
              <a:rect r="r" b="b" t="t" l="l"/>
              <a:pathLst>
                <a:path h="1302896" w="812800">
                  <a:moveTo>
                    <a:pt x="83061" y="0"/>
                  </a:moveTo>
                  <a:lnTo>
                    <a:pt x="729739" y="0"/>
                  </a:lnTo>
                  <a:cubicBezTo>
                    <a:pt x="751768" y="0"/>
                    <a:pt x="772895" y="8751"/>
                    <a:pt x="788472" y="24328"/>
                  </a:cubicBezTo>
                  <a:cubicBezTo>
                    <a:pt x="804049" y="39905"/>
                    <a:pt x="812800" y="61032"/>
                    <a:pt x="812800" y="83061"/>
                  </a:cubicBezTo>
                  <a:lnTo>
                    <a:pt x="812800" y="1219835"/>
                  </a:lnTo>
                  <a:cubicBezTo>
                    <a:pt x="812800" y="1241864"/>
                    <a:pt x="804049" y="1262991"/>
                    <a:pt x="788472" y="1278568"/>
                  </a:cubicBezTo>
                  <a:cubicBezTo>
                    <a:pt x="772895" y="1294145"/>
                    <a:pt x="751768" y="1302896"/>
                    <a:pt x="729739" y="1302896"/>
                  </a:cubicBezTo>
                  <a:lnTo>
                    <a:pt x="83061" y="1302896"/>
                  </a:lnTo>
                  <a:cubicBezTo>
                    <a:pt x="61032" y="1302896"/>
                    <a:pt x="39905" y="1294145"/>
                    <a:pt x="24328" y="1278568"/>
                  </a:cubicBezTo>
                  <a:cubicBezTo>
                    <a:pt x="8751" y="1262991"/>
                    <a:pt x="0" y="1241864"/>
                    <a:pt x="0" y="1219835"/>
                  </a:cubicBezTo>
                  <a:lnTo>
                    <a:pt x="0" y="83061"/>
                  </a:lnTo>
                  <a:cubicBezTo>
                    <a:pt x="0" y="61032"/>
                    <a:pt x="8751" y="39905"/>
                    <a:pt x="24328" y="24328"/>
                  </a:cubicBezTo>
                  <a:cubicBezTo>
                    <a:pt x="39905" y="8751"/>
                    <a:pt x="61032" y="0"/>
                    <a:pt x="83061" y="0"/>
                  </a:cubicBezTo>
                  <a:close/>
                </a:path>
              </a:pathLst>
            </a:custGeom>
            <a:gradFill rotWithShape="true">
              <a:gsLst>
                <a:gs pos="0">
                  <a:srgbClr val="013696">
                    <a:alpha val="100000"/>
                  </a:srgbClr>
                </a:gs>
                <a:gs pos="100000">
                  <a:srgbClr val="0F55E3">
                    <a:alpha val="100000"/>
                  </a:srgbClr>
                </a:gs>
              </a:gsLst>
              <a:lin ang="2700000"/>
            </a:gradFill>
          </p:spPr>
        </p:sp>
        <p:sp>
          <p:nvSpPr>
            <p:cNvPr name="TextBox 24" id="24"/>
            <p:cNvSpPr txBox="true"/>
            <p:nvPr/>
          </p:nvSpPr>
          <p:spPr>
            <a:xfrm>
              <a:off x="0" y="-38100"/>
              <a:ext cx="812800" cy="1340996"/>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9963606" y="-1715668"/>
            <a:ext cx="1656244" cy="4940628"/>
          </a:xfrm>
          <a:custGeom>
            <a:avLst/>
            <a:gdLst/>
            <a:ahLst/>
            <a:cxnLst/>
            <a:rect r="r" b="b" t="t" l="l"/>
            <a:pathLst>
              <a:path h="4940628" w="1656244">
                <a:moveTo>
                  <a:pt x="0" y="0"/>
                </a:moveTo>
                <a:lnTo>
                  <a:pt x="1656244" y="0"/>
                </a:lnTo>
                <a:lnTo>
                  <a:pt x="1656244" y="4940628"/>
                </a:lnTo>
                <a:lnTo>
                  <a:pt x="0" y="4940628"/>
                </a:lnTo>
                <a:lnTo>
                  <a:pt x="0" y="0"/>
                </a:lnTo>
                <a:close/>
              </a:path>
            </a:pathLst>
          </a:custGeom>
          <a:blipFill>
            <a:blip r:embed="rId2"/>
            <a:stretch>
              <a:fillRect l="0" t="0" r="0" b="-9165"/>
            </a:stretch>
          </a:blipFill>
        </p:spPr>
      </p:sp>
      <p:grpSp>
        <p:nvGrpSpPr>
          <p:cNvPr name="Group 26" id="26"/>
          <p:cNvGrpSpPr/>
          <p:nvPr/>
        </p:nvGrpSpPr>
        <p:grpSpPr>
          <a:xfrm rot="0">
            <a:off x="10341919" y="3419645"/>
            <a:ext cx="899618" cy="149772"/>
            <a:chOff x="0" y="0"/>
            <a:chExt cx="261498" cy="43535"/>
          </a:xfrm>
        </p:grpSpPr>
        <p:sp>
          <p:nvSpPr>
            <p:cNvPr name="Freeform 27" id="27"/>
            <p:cNvSpPr/>
            <p:nvPr/>
          </p:nvSpPr>
          <p:spPr>
            <a:xfrm flipH="false" flipV="false" rot="0">
              <a:off x="0" y="0"/>
              <a:ext cx="261498" cy="43535"/>
            </a:xfrm>
            <a:custGeom>
              <a:avLst/>
              <a:gdLst/>
              <a:ahLst/>
              <a:cxnLst/>
              <a:rect r="r" b="b" t="t" l="l"/>
              <a:pathLst>
                <a:path h="43535" w="261498">
                  <a:moveTo>
                    <a:pt x="21768" y="0"/>
                  </a:moveTo>
                  <a:lnTo>
                    <a:pt x="239730" y="0"/>
                  </a:lnTo>
                  <a:cubicBezTo>
                    <a:pt x="245503" y="0"/>
                    <a:pt x="251040" y="2293"/>
                    <a:pt x="255122" y="6376"/>
                  </a:cubicBezTo>
                  <a:cubicBezTo>
                    <a:pt x="259204" y="10458"/>
                    <a:pt x="261498" y="15994"/>
                    <a:pt x="261498" y="21768"/>
                  </a:cubicBezTo>
                  <a:lnTo>
                    <a:pt x="261498" y="21768"/>
                  </a:lnTo>
                  <a:cubicBezTo>
                    <a:pt x="261498" y="33790"/>
                    <a:pt x="251752" y="43535"/>
                    <a:pt x="239730" y="43535"/>
                  </a:cubicBezTo>
                  <a:lnTo>
                    <a:pt x="21768" y="43535"/>
                  </a:lnTo>
                  <a:cubicBezTo>
                    <a:pt x="15994" y="43535"/>
                    <a:pt x="10458" y="41242"/>
                    <a:pt x="6376" y="37160"/>
                  </a:cubicBezTo>
                  <a:cubicBezTo>
                    <a:pt x="2293" y="33077"/>
                    <a:pt x="0" y="27541"/>
                    <a:pt x="0" y="21768"/>
                  </a:cubicBezTo>
                  <a:lnTo>
                    <a:pt x="0" y="21768"/>
                  </a:lnTo>
                  <a:cubicBezTo>
                    <a:pt x="0" y="15994"/>
                    <a:pt x="2293" y="10458"/>
                    <a:pt x="6376" y="6376"/>
                  </a:cubicBezTo>
                  <a:cubicBezTo>
                    <a:pt x="10458" y="2293"/>
                    <a:pt x="15994" y="0"/>
                    <a:pt x="21768" y="0"/>
                  </a:cubicBezTo>
                  <a:close/>
                </a:path>
              </a:pathLst>
            </a:custGeom>
            <a:solidFill>
              <a:srgbClr val="FFFFFF"/>
            </a:solidFill>
          </p:spPr>
        </p:sp>
        <p:sp>
          <p:nvSpPr>
            <p:cNvPr name="TextBox 28" id="28"/>
            <p:cNvSpPr txBox="true"/>
            <p:nvPr/>
          </p:nvSpPr>
          <p:spPr>
            <a:xfrm>
              <a:off x="0" y="-38100"/>
              <a:ext cx="261498" cy="8163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0559340" y="3224960"/>
            <a:ext cx="399861" cy="299051"/>
          </a:xfrm>
          <a:custGeom>
            <a:avLst/>
            <a:gdLst/>
            <a:ahLst/>
            <a:cxnLst/>
            <a:rect r="r" b="b" t="t" l="l"/>
            <a:pathLst>
              <a:path h="299051" w="399861">
                <a:moveTo>
                  <a:pt x="0" y="0"/>
                </a:moveTo>
                <a:lnTo>
                  <a:pt x="399861" y="0"/>
                </a:lnTo>
                <a:lnTo>
                  <a:pt x="399861" y="299051"/>
                </a:lnTo>
                <a:lnTo>
                  <a:pt x="0" y="299051"/>
                </a:lnTo>
                <a:lnTo>
                  <a:pt x="0" y="0"/>
                </a:lnTo>
                <a:close/>
              </a:path>
            </a:pathLst>
          </a:custGeom>
          <a:blipFill>
            <a:blip r:embed="rId2"/>
            <a:stretch>
              <a:fillRect l="-171964" t="-1965363" r="-202373" b="0"/>
            </a:stretch>
          </a:blipFill>
        </p:spPr>
      </p:sp>
      <p:grpSp>
        <p:nvGrpSpPr>
          <p:cNvPr name="Group 30" id="30"/>
          <p:cNvGrpSpPr/>
          <p:nvPr/>
        </p:nvGrpSpPr>
        <p:grpSpPr>
          <a:xfrm rot="0">
            <a:off x="9659531" y="3766305"/>
            <a:ext cx="2264393" cy="2780951"/>
            <a:chOff x="0" y="0"/>
            <a:chExt cx="3019191" cy="3707934"/>
          </a:xfrm>
        </p:grpSpPr>
        <p:pic>
          <p:nvPicPr>
            <p:cNvPr name="Picture 31" id="31"/>
            <p:cNvPicPr>
              <a:picLocks noChangeAspect="true"/>
            </p:cNvPicPr>
            <p:nvPr/>
          </p:nvPicPr>
          <p:blipFill>
            <a:blip r:embed="rId5"/>
            <a:srcRect l="9064" t="0" r="9064" b="0"/>
            <a:stretch>
              <a:fillRect/>
            </a:stretch>
          </p:blipFill>
          <p:spPr>
            <a:xfrm flipH="false" flipV="false">
              <a:off x="0" y="0"/>
              <a:ext cx="3019191" cy="3707934"/>
            </a:xfrm>
            <a:prstGeom prst="rect">
              <a:avLst/>
            </a:prstGeom>
          </p:spPr>
        </p:pic>
      </p:grpSp>
      <p:grpSp>
        <p:nvGrpSpPr>
          <p:cNvPr name="Group 32" id="32"/>
          <p:cNvGrpSpPr/>
          <p:nvPr/>
        </p:nvGrpSpPr>
        <p:grpSpPr>
          <a:xfrm rot="0">
            <a:off x="12689064" y="3220946"/>
            <a:ext cx="2796238" cy="4482292"/>
            <a:chOff x="0" y="0"/>
            <a:chExt cx="812800" cy="1302896"/>
          </a:xfrm>
        </p:grpSpPr>
        <p:sp>
          <p:nvSpPr>
            <p:cNvPr name="Freeform 33" id="33"/>
            <p:cNvSpPr/>
            <p:nvPr/>
          </p:nvSpPr>
          <p:spPr>
            <a:xfrm flipH="false" flipV="false" rot="0">
              <a:off x="0" y="0"/>
              <a:ext cx="812800" cy="1302896"/>
            </a:xfrm>
            <a:custGeom>
              <a:avLst/>
              <a:gdLst/>
              <a:ahLst/>
              <a:cxnLst/>
              <a:rect r="r" b="b" t="t" l="l"/>
              <a:pathLst>
                <a:path h="1302896" w="812800">
                  <a:moveTo>
                    <a:pt x="83061" y="0"/>
                  </a:moveTo>
                  <a:lnTo>
                    <a:pt x="729739" y="0"/>
                  </a:lnTo>
                  <a:cubicBezTo>
                    <a:pt x="751768" y="0"/>
                    <a:pt x="772895" y="8751"/>
                    <a:pt x="788472" y="24328"/>
                  </a:cubicBezTo>
                  <a:cubicBezTo>
                    <a:pt x="804049" y="39905"/>
                    <a:pt x="812800" y="61032"/>
                    <a:pt x="812800" y="83061"/>
                  </a:cubicBezTo>
                  <a:lnTo>
                    <a:pt x="812800" y="1219835"/>
                  </a:lnTo>
                  <a:cubicBezTo>
                    <a:pt x="812800" y="1241864"/>
                    <a:pt x="804049" y="1262991"/>
                    <a:pt x="788472" y="1278568"/>
                  </a:cubicBezTo>
                  <a:cubicBezTo>
                    <a:pt x="772895" y="1294145"/>
                    <a:pt x="751768" y="1302896"/>
                    <a:pt x="729739" y="1302896"/>
                  </a:cubicBezTo>
                  <a:lnTo>
                    <a:pt x="83061" y="1302896"/>
                  </a:lnTo>
                  <a:cubicBezTo>
                    <a:pt x="61032" y="1302896"/>
                    <a:pt x="39905" y="1294145"/>
                    <a:pt x="24328" y="1278568"/>
                  </a:cubicBezTo>
                  <a:cubicBezTo>
                    <a:pt x="8751" y="1262991"/>
                    <a:pt x="0" y="1241864"/>
                    <a:pt x="0" y="1219835"/>
                  </a:cubicBezTo>
                  <a:lnTo>
                    <a:pt x="0" y="83061"/>
                  </a:lnTo>
                  <a:cubicBezTo>
                    <a:pt x="0" y="61032"/>
                    <a:pt x="8751" y="39905"/>
                    <a:pt x="24328" y="24328"/>
                  </a:cubicBezTo>
                  <a:cubicBezTo>
                    <a:pt x="39905" y="8751"/>
                    <a:pt x="61032" y="0"/>
                    <a:pt x="83061" y="0"/>
                  </a:cubicBezTo>
                  <a:close/>
                </a:path>
              </a:pathLst>
            </a:custGeom>
            <a:gradFill rotWithShape="true">
              <a:gsLst>
                <a:gs pos="0">
                  <a:srgbClr val="013696">
                    <a:alpha val="100000"/>
                  </a:srgbClr>
                </a:gs>
                <a:gs pos="100000">
                  <a:srgbClr val="0F55E3">
                    <a:alpha val="100000"/>
                  </a:srgbClr>
                </a:gs>
              </a:gsLst>
              <a:lin ang="2700000"/>
            </a:gradFill>
          </p:spPr>
        </p:sp>
        <p:sp>
          <p:nvSpPr>
            <p:cNvPr name="TextBox 34" id="34"/>
            <p:cNvSpPr txBox="true"/>
            <p:nvPr/>
          </p:nvSpPr>
          <p:spPr>
            <a:xfrm>
              <a:off x="0" y="-38100"/>
              <a:ext cx="812800" cy="1340996"/>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3259061" y="-1715668"/>
            <a:ext cx="1656244" cy="4940628"/>
          </a:xfrm>
          <a:custGeom>
            <a:avLst/>
            <a:gdLst/>
            <a:ahLst/>
            <a:cxnLst/>
            <a:rect r="r" b="b" t="t" l="l"/>
            <a:pathLst>
              <a:path h="4940628" w="1656244">
                <a:moveTo>
                  <a:pt x="0" y="0"/>
                </a:moveTo>
                <a:lnTo>
                  <a:pt x="1656244" y="0"/>
                </a:lnTo>
                <a:lnTo>
                  <a:pt x="1656244" y="4940628"/>
                </a:lnTo>
                <a:lnTo>
                  <a:pt x="0" y="4940628"/>
                </a:lnTo>
                <a:lnTo>
                  <a:pt x="0" y="0"/>
                </a:lnTo>
                <a:close/>
              </a:path>
            </a:pathLst>
          </a:custGeom>
          <a:blipFill>
            <a:blip r:embed="rId2"/>
            <a:stretch>
              <a:fillRect l="0" t="0" r="0" b="-9165"/>
            </a:stretch>
          </a:blipFill>
        </p:spPr>
      </p:sp>
      <p:grpSp>
        <p:nvGrpSpPr>
          <p:cNvPr name="Group 36" id="36"/>
          <p:cNvGrpSpPr/>
          <p:nvPr/>
        </p:nvGrpSpPr>
        <p:grpSpPr>
          <a:xfrm rot="0">
            <a:off x="13637374" y="3419645"/>
            <a:ext cx="899618" cy="149772"/>
            <a:chOff x="0" y="0"/>
            <a:chExt cx="261498" cy="43535"/>
          </a:xfrm>
        </p:grpSpPr>
        <p:sp>
          <p:nvSpPr>
            <p:cNvPr name="Freeform 37" id="37"/>
            <p:cNvSpPr/>
            <p:nvPr/>
          </p:nvSpPr>
          <p:spPr>
            <a:xfrm flipH="false" flipV="false" rot="0">
              <a:off x="0" y="0"/>
              <a:ext cx="261498" cy="43535"/>
            </a:xfrm>
            <a:custGeom>
              <a:avLst/>
              <a:gdLst/>
              <a:ahLst/>
              <a:cxnLst/>
              <a:rect r="r" b="b" t="t" l="l"/>
              <a:pathLst>
                <a:path h="43535" w="261498">
                  <a:moveTo>
                    <a:pt x="21768" y="0"/>
                  </a:moveTo>
                  <a:lnTo>
                    <a:pt x="239730" y="0"/>
                  </a:lnTo>
                  <a:cubicBezTo>
                    <a:pt x="245503" y="0"/>
                    <a:pt x="251040" y="2293"/>
                    <a:pt x="255122" y="6376"/>
                  </a:cubicBezTo>
                  <a:cubicBezTo>
                    <a:pt x="259204" y="10458"/>
                    <a:pt x="261498" y="15994"/>
                    <a:pt x="261498" y="21768"/>
                  </a:cubicBezTo>
                  <a:lnTo>
                    <a:pt x="261498" y="21768"/>
                  </a:lnTo>
                  <a:cubicBezTo>
                    <a:pt x="261498" y="33790"/>
                    <a:pt x="251752" y="43535"/>
                    <a:pt x="239730" y="43535"/>
                  </a:cubicBezTo>
                  <a:lnTo>
                    <a:pt x="21768" y="43535"/>
                  </a:lnTo>
                  <a:cubicBezTo>
                    <a:pt x="15994" y="43535"/>
                    <a:pt x="10458" y="41242"/>
                    <a:pt x="6376" y="37160"/>
                  </a:cubicBezTo>
                  <a:cubicBezTo>
                    <a:pt x="2293" y="33077"/>
                    <a:pt x="0" y="27541"/>
                    <a:pt x="0" y="21768"/>
                  </a:cubicBezTo>
                  <a:lnTo>
                    <a:pt x="0" y="21768"/>
                  </a:lnTo>
                  <a:cubicBezTo>
                    <a:pt x="0" y="15994"/>
                    <a:pt x="2293" y="10458"/>
                    <a:pt x="6376" y="6376"/>
                  </a:cubicBezTo>
                  <a:cubicBezTo>
                    <a:pt x="10458" y="2293"/>
                    <a:pt x="15994" y="0"/>
                    <a:pt x="21768" y="0"/>
                  </a:cubicBezTo>
                  <a:close/>
                </a:path>
              </a:pathLst>
            </a:custGeom>
            <a:solidFill>
              <a:srgbClr val="FFFFFF"/>
            </a:solidFill>
          </p:spPr>
        </p:sp>
        <p:sp>
          <p:nvSpPr>
            <p:cNvPr name="TextBox 38" id="38"/>
            <p:cNvSpPr txBox="true"/>
            <p:nvPr/>
          </p:nvSpPr>
          <p:spPr>
            <a:xfrm>
              <a:off x="0" y="-38100"/>
              <a:ext cx="261498" cy="81635"/>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13854795" y="3224960"/>
            <a:ext cx="399861" cy="299051"/>
          </a:xfrm>
          <a:custGeom>
            <a:avLst/>
            <a:gdLst/>
            <a:ahLst/>
            <a:cxnLst/>
            <a:rect r="r" b="b" t="t" l="l"/>
            <a:pathLst>
              <a:path h="299051" w="399861">
                <a:moveTo>
                  <a:pt x="0" y="0"/>
                </a:moveTo>
                <a:lnTo>
                  <a:pt x="399861" y="0"/>
                </a:lnTo>
                <a:lnTo>
                  <a:pt x="399861" y="299051"/>
                </a:lnTo>
                <a:lnTo>
                  <a:pt x="0" y="299051"/>
                </a:lnTo>
                <a:lnTo>
                  <a:pt x="0" y="0"/>
                </a:lnTo>
                <a:close/>
              </a:path>
            </a:pathLst>
          </a:custGeom>
          <a:blipFill>
            <a:blip r:embed="rId2"/>
            <a:stretch>
              <a:fillRect l="-171964" t="-1965363" r="-202373" b="0"/>
            </a:stretch>
          </a:blipFill>
        </p:spPr>
      </p:sp>
      <p:grpSp>
        <p:nvGrpSpPr>
          <p:cNvPr name="Group 40" id="40"/>
          <p:cNvGrpSpPr/>
          <p:nvPr/>
        </p:nvGrpSpPr>
        <p:grpSpPr>
          <a:xfrm rot="0">
            <a:off x="12954987" y="3766305"/>
            <a:ext cx="2264393" cy="2780951"/>
            <a:chOff x="0" y="0"/>
            <a:chExt cx="3019191" cy="3707934"/>
          </a:xfrm>
        </p:grpSpPr>
        <p:pic>
          <p:nvPicPr>
            <p:cNvPr name="Picture 41" id="41"/>
            <p:cNvPicPr>
              <a:picLocks noChangeAspect="true"/>
            </p:cNvPicPr>
            <p:nvPr/>
          </p:nvPicPr>
          <p:blipFill>
            <a:blip r:embed="rId6"/>
            <a:srcRect l="0" t="3777" r="0" b="3777"/>
            <a:stretch>
              <a:fillRect/>
            </a:stretch>
          </p:blipFill>
          <p:spPr>
            <a:xfrm flipH="false" flipV="false">
              <a:off x="0" y="0"/>
              <a:ext cx="3019191" cy="3707934"/>
            </a:xfrm>
            <a:prstGeom prst="rect">
              <a:avLst/>
            </a:prstGeom>
          </p:spPr>
        </p:pic>
      </p:grpSp>
      <p:sp>
        <p:nvSpPr>
          <p:cNvPr name="Freeform 42" id="42"/>
          <p:cNvSpPr/>
          <p:nvPr/>
        </p:nvSpPr>
        <p:spPr>
          <a:xfrm flipH="false" flipV="false" rot="0">
            <a:off x="15219380" y="4696633"/>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7"/>
            <a:stretch>
              <a:fillRect l="0" t="0" r="0" b="0"/>
            </a:stretch>
          </a:blipFill>
        </p:spPr>
      </p:sp>
      <p:sp>
        <p:nvSpPr>
          <p:cNvPr name="Freeform 43" id="43"/>
          <p:cNvSpPr/>
          <p:nvPr/>
        </p:nvSpPr>
        <p:spPr>
          <a:xfrm flipH="true" flipV="false" rot="0">
            <a:off x="-4239937" y="1028700"/>
            <a:ext cx="7308557" cy="6437620"/>
          </a:xfrm>
          <a:custGeom>
            <a:avLst/>
            <a:gdLst/>
            <a:ahLst/>
            <a:cxnLst/>
            <a:rect r="r" b="b" t="t" l="l"/>
            <a:pathLst>
              <a:path h="6437620" w="7308557">
                <a:moveTo>
                  <a:pt x="7308557" y="0"/>
                </a:moveTo>
                <a:lnTo>
                  <a:pt x="0" y="0"/>
                </a:lnTo>
                <a:lnTo>
                  <a:pt x="0" y="6437620"/>
                </a:lnTo>
                <a:lnTo>
                  <a:pt x="7308557" y="6437620"/>
                </a:lnTo>
                <a:lnTo>
                  <a:pt x="7308557" y="0"/>
                </a:lnTo>
                <a:close/>
              </a:path>
            </a:pathLst>
          </a:custGeom>
          <a:blipFill>
            <a:blip r:embed="rId7"/>
            <a:stretch>
              <a:fillRect l="0" t="0" r="0" b="0"/>
            </a:stretch>
          </a:blipFill>
        </p:spPr>
      </p:sp>
      <p:grpSp>
        <p:nvGrpSpPr>
          <p:cNvPr name="Group 44" id="44"/>
          <p:cNvGrpSpPr/>
          <p:nvPr/>
        </p:nvGrpSpPr>
        <p:grpSpPr>
          <a:xfrm rot="0">
            <a:off x="1588457" y="9852502"/>
            <a:ext cx="15111086" cy="1281752"/>
            <a:chOff x="0" y="0"/>
            <a:chExt cx="3979875" cy="337581"/>
          </a:xfrm>
        </p:grpSpPr>
        <p:sp>
          <p:nvSpPr>
            <p:cNvPr name="Freeform 45" id="45"/>
            <p:cNvSpPr/>
            <p:nvPr/>
          </p:nvSpPr>
          <p:spPr>
            <a:xfrm flipH="false" flipV="false" rot="0">
              <a:off x="0" y="0"/>
              <a:ext cx="3979875" cy="337581"/>
            </a:xfrm>
            <a:custGeom>
              <a:avLst/>
              <a:gdLst/>
              <a:ahLst/>
              <a:cxnLst/>
              <a:rect r="r" b="b" t="t" l="l"/>
              <a:pathLst>
                <a:path h="337581" w="3979875">
                  <a:moveTo>
                    <a:pt x="51233" y="0"/>
                  </a:moveTo>
                  <a:lnTo>
                    <a:pt x="3928641" y="0"/>
                  </a:lnTo>
                  <a:cubicBezTo>
                    <a:pt x="3956936" y="0"/>
                    <a:pt x="3979875" y="22938"/>
                    <a:pt x="3979875" y="51233"/>
                  </a:cubicBezTo>
                  <a:lnTo>
                    <a:pt x="3979875" y="286347"/>
                  </a:lnTo>
                  <a:cubicBezTo>
                    <a:pt x="3979875" y="314643"/>
                    <a:pt x="3956936" y="337581"/>
                    <a:pt x="3928641" y="337581"/>
                  </a:cubicBezTo>
                  <a:lnTo>
                    <a:pt x="51233" y="337581"/>
                  </a:lnTo>
                  <a:cubicBezTo>
                    <a:pt x="22938" y="337581"/>
                    <a:pt x="0" y="314643"/>
                    <a:pt x="0" y="286347"/>
                  </a:cubicBezTo>
                  <a:lnTo>
                    <a:pt x="0" y="51233"/>
                  </a:lnTo>
                  <a:cubicBezTo>
                    <a:pt x="0" y="22938"/>
                    <a:pt x="22938" y="0"/>
                    <a:pt x="51233" y="0"/>
                  </a:cubicBezTo>
                  <a:close/>
                </a:path>
              </a:pathLst>
            </a:custGeom>
            <a:gradFill rotWithShape="true">
              <a:gsLst>
                <a:gs pos="0">
                  <a:srgbClr val="013696">
                    <a:alpha val="100000"/>
                  </a:srgbClr>
                </a:gs>
                <a:gs pos="100000">
                  <a:srgbClr val="0F55E3">
                    <a:alpha val="100000"/>
                  </a:srgbClr>
                </a:gs>
              </a:gsLst>
              <a:lin ang="2700000"/>
            </a:gradFill>
          </p:spPr>
        </p:sp>
        <p:sp>
          <p:nvSpPr>
            <p:cNvPr name="TextBox 46" id="46"/>
            <p:cNvSpPr txBox="true"/>
            <p:nvPr/>
          </p:nvSpPr>
          <p:spPr>
            <a:xfrm>
              <a:off x="0" y="-38100"/>
              <a:ext cx="3979875" cy="375681"/>
            </a:xfrm>
            <a:prstGeom prst="rect">
              <a:avLst/>
            </a:prstGeom>
          </p:spPr>
          <p:txBody>
            <a:bodyPr anchor="ctr" rtlCol="false" tIns="50800" lIns="50800" bIns="50800" rIns="50800"/>
            <a:lstStyle/>
            <a:p>
              <a:pPr algn="ctr">
                <a:lnSpc>
                  <a:spcPts val="2659"/>
                </a:lnSpc>
              </a:pPr>
            </a:p>
          </p:txBody>
        </p:sp>
      </p:grpSp>
      <p:sp>
        <p:nvSpPr>
          <p:cNvPr name="Freeform 47" id="47"/>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8"/>
            <a:stretch>
              <a:fillRect l="-531" t="0" r="-35" b="0"/>
            </a:stretch>
          </a:blipFill>
        </p:spPr>
      </p:sp>
      <p:sp>
        <p:nvSpPr>
          <p:cNvPr name="TextBox 48" id="48"/>
          <p:cNvSpPr txBox="true"/>
          <p:nvPr/>
        </p:nvSpPr>
        <p:spPr>
          <a:xfrm rot="0">
            <a:off x="5028939" y="8331888"/>
            <a:ext cx="8230123" cy="821100"/>
          </a:xfrm>
          <a:prstGeom prst="rect">
            <a:avLst/>
          </a:prstGeom>
        </p:spPr>
        <p:txBody>
          <a:bodyPr anchor="t" rtlCol="false" tIns="0" lIns="0" bIns="0" rIns="0">
            <a:spAutoFit/>
          </a:bodyPr>
          <a:lstStyle/>
          <a:p>
            <a:pPr algn="ctr">
              <a:lnSpc>
                <a:spcPts val="6362"/>
              </a:lnSpc>
            </a:pPr>
            <a:r>
              <a:rPr lang="en-US" sz="6002">
                <a:solidFill>
                  <a:srgbClr val="000000"/>
                </a:solidFill>
                <a:latin typeface="29LT Riwaya Informal"/>
                <a:ea typeface="29LT Riwaya Informal"/>
                <a:cs typeface="29LT Riwaya Informal"/>
                <a:sym typeface="29LT Riwaya Informal"/>
              </a:rPr>
              <a:t>Meet Our Team</a:t>
            </a:r>
          </a:p>
        </p:txBody>
      </p:sp>
      <p:sp>
        <p:nvSpPr>
          <p:cNvPr name="TextBox 49" id="49"/>
          <p:cNvSpPr txBox="true"/>
          <p:nvPr/>
        </p:nvSpPr>
        <p:spPr>
          <a:xfrm rot="0">
            <a:off x="3100335" y="6982264"/>
            <a:ext cx="2264393" cy="360553"/>
          </a:xfrm>
          <a:prstGeom prst="rect">
            <a:avLst/>
          </a:prstGeom>
        </p:spPr>
        <p:txBody>
          <a:bodyPr anchor="t" rtlCol="false" tIns="0" lIns="0" bIns="0" rIns="0">
            <a:spAutoFit/>
          </a:bodyPr>
          <a:lstStyle/>
          <a:p>
            <a:pPr algn="ctr">
              <a:lnSpc>
                <a:spcPts val="2756"/>
              </a:lnSpc>
            </a:pPr>
            <a:r>
              <a:rPr lang="en-US" sz="2600">
                <a:solidFill>
                  <a:srgbClr val="FFFFFF"/>
                </a:solidFill>
                <a:latin typeface="29LT Riwaya Informal"/>
                <a:ea typeface="29LT Riwaya Informal"/>
                <a:cs typeface="29LT Riwaya Informal"/>
                <a:sym typeface="29LT Riwaya Informal"/>
              </a:rPr>
              <a:t>Mina Maximous</a:t>
            </a:r>
          </a:p>
        </p:txBody>
      </p:sp>
      <p:sp>
        <p:nvSpPr>
          <p:cNvPr name="TextBox 50" id="50"/>
          <p:cNvSpPr txBox="true"/>
          <p:nvPr/>
        </p:nvSpPr>
        <p:spPr>
          <a:xfrm rot="0">
            <a:off x="6329115" y="6982264"/>
            <a:ext cx="2264393" cy="360553"/>
          </a:xfrm>
          <a:prstGeom prst="rect">
            <a:avLst/>
          </a:prstGeom>
        </p:spPr>
        <p:txBody>
          <a:bodyPr anchor="t" rtlCol="false" tIns="0" lIns="0" bIns="0" rIns="0">
            <a:spAutoFit/>
          </a:bodyPr>
          <a:lstStyle/>
          <a:p>
            <a:pPr algn="ctr" marL="0" indent="0" lvl="0">
              <a:lnSpc>
                <a:spcPts val="2756"/>
              </a:lnSpc>
              <a:spcBef>
                <a:spcPct val="0"/>
              </a:spcBef>
            </a:pPr>
            <a:r>
              <a:rPr lang="en-US" sz="2600" strike="noStrike" u="none">
                <a:solidFill>
                  <a:srgbClr val="FFFFFF"/>
                </a:solidFill>
                <a:latin typeface="29LT Riwaya Informal"/>
                <a:ea typeface="29LT Riwaya Informal"/>
                <a:cs typeface="29LT Riwaya Informal"/>
                <a:sym typeface="29LT Riwaya Informal"/>
              </a:rPr>
              <a:t>Mustafa  Fayez</a:t>
            </a:r>
          </a:p>
        </p:txBody>
      </p:sp>
      <p:sp>
        <p:nvSpPr>
          <p:cNvPr name="TextBox 51" id="51"/>
          <p:cNvSpPr txBox="true"/>
          <p:nvPr/>
        </p:nvSpPr>
        <p:spPr>
          <a:xfrm rot="0">
            <a:off x="1941765" y="8117755"/>
            <a:ext cx="1721866" cy="183297"/>
          </a:xfrm>
          <a:prstGeom prst="rect">
            <a:avLst/>
          </a:prstGeom>
        </p:spPr>
        <p:txBody>
          <a:bodyPr anchor="t" rtlCol="false" tIns="0" lIns="0" bIns="0" rIns="0">
            <a:spAutoFit/>
          </a:bodyPr>
          <a:lstStyle/>
          <a:p>
            <a:pPr algn="ctr">
              <a:lnSpc>
                <a:spcPts val="1437"/>
              </a:lnSpc>
            </a:pPr>
            <a:r>
              <a:rPr lang="en-US" sz="1355">
                <a:solidFill>
                  <a:srgbClr val="000000"/>
                </a:solidFill>
                <a:latin typeface="29LT Riwaya Informal"/>
                <a:ea typeface="29LT Riwaya Informal"/>
                <a:cs typeface="29LT Riwaya Informal"/>
                <a:sym typeface="29LT Riwaya Informal"/>
              </a:rPr>
              <a:t>, , , </a:t>
            </a:r>
          </a:p>
        </p:txBody>
      </p:sp>
      <p:sp>
        <p:nvSpPr>
          <p:cNvPr name="TextBox 52" id="52"/>
          <p:cNvSpPr txBox="true"/>
          <p:nvPr/>
        </p:nvSpPr>
        <p:spPr>
          <a:xfrm rot="0">
            <a:off x="9627074" y="6982264"/>
            <a:ext cx="2264393" cy="360553"/>
          </a:xfrm>
          <a:prstGeom prst="rect">
            <a:avLst/>
          </a:prstGeom>
        </p:spPr>
        <p:txBody>
          <a:bodyPr anchor="t" rtlCol="false" tIns="0" lIns="0" bIns="0" rIns="0">
            <a:spAutoFit/>
          </a:bodyPr>
          <a:lstStyle/>
          <a:p>
            <a:pPr algn="ctr">
              <a:lnSpc>
                <a:spcPts val="2756"/>
              </a:lnSpc>
            </a:pPr>
            <a:r>
              <a:rPr lang="en-US" sz="2600">
                <a:solidFill>
                  <a:srgbClr val="FFFFFF"/>
                </a:solidFill>
                <a:latin typeface="29LT Riwaya Informal"/>
                <a:ea typeface="29LT Riwaya Informal"/>
                <a:cs typeface="29LT Riwaya Informal"/>
                <a:sym typeface="29LT Riwaya Informal"/>
              </a:rPr>
              <a:t>Ahmed Abobakr</a:t>
            </a:r>
          </a:p>
        </p:txBody>
      </p:sp>
      <p:sp>
        <p:nvSpPr>
          <p:cNvPr name="TextBox 53" id="53"/>
          <p:cNvSpPr txBox="true"/>
          <p:nvPr/>
        </p:nvSpPr>
        <p:spPr>
          <a:xfrm rot="0">
            <a:off x="12954987" y="6982264"/>
            <a:ext cx="2264393" cy="360553"/>
          </a:xfrm>
          <a:prstGeom prst="rect">
            <a:avLst/>
          </a:prstGeom>
        </p:spPr>
        <p:txBody>
          <a:bodyPr anchor="t" rtlCol="false" tIns="0" lIns="0" bIns="0" rIns="0">
            <a:spAutoFit/>
          </a:bodyPr>
          <a:lstStyle/>
          <a:p>
            <a:pPr algn="ctr">
              <a:lnSpc>
                <a:spcPts val="2756"/>
              </a:lnSpc>
            </a:pPr>
            <a:r>
              <a:rPr lang="en-US" sz="2600">
                <a:solidFill>
                  <a:srgbClr val="FFFFFF"/>
                </a:solidFill>
                <a:latin typeface="29LT Riwaya Informal"/>
                <a:ea typeface="29LT Riwaya Informal"/>
                <a:cs typeface="29LT Riwaya Informal"/>
                <a:sym typeface="29LT Riwaya Informal"/>
              </a:rPr>
              <a:t>Ibrahim Ahmed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8322" y="518369"/>
            <a:ext cx="8681262" cy="10530510"/>
            <a:chOff x="0" y="0"/>
            <a:chExt cx="2286423" cy="2773468"/>
          </a:xfrm>
        </p:grpSpPr>
        <p:sp>
          <p:nvSpPr>
            <p:cNvPr name="Freeform 3" id="3"/>
            <p:cNvSpPr/>
            <p:nvPr/>
          </p:nvSpPr>
          <p:spPr>
            <a:xfrm flipH="false" flipV="false" rot="0">
              <a:off x="0" y="0"/>
              <a:ext cx="2286423" cy="2773468"/>
            </a:xfrm>
            <a:custGeom>
              <a:avLst/>
              <a:gdLst/>
              <a:ahLst/>
              <a:cxnLst/>
              <a:rect r="r" b="b" t="t" l="l"/>
              <a:pathLst>
                <a:path h="2773468" w="2286423">
                  <a:moveTo>
                    <a:pt x="89180" y="0"/>
                  </a:moveTo>
                  <a:lnTo>
                    <a:pt x="2197243" y="0"/>
                  </a:lnTo>
                  <a:cubicBezTo>
                    <a:pt x="2220895" y="0"/>
                    <a:pt x="2243578" y="9396"/>
                    <a:pt x="2260303" y="26120"/>
                  </a:cubicBezTo>
                  <a:cubicBezTo>
                    <a:pt x="2277027" y="42845"/>
                    <a:pt x="2286423" y="65528"/>
                    <a:pt x="2286423" y="89180"/>
                  </a:cubicBezTo>
                  <a:lnTo>
                    <a:pt x="2286423" y="2684288"/>
                  </a:lnTo>
                  <a:cubicBezTo>
                    <a:pt x="2286423" y="2707940"/>
                    <a:pt x="2277027" y="2730623"/>
                    <a:pt x="2260303" y="2747348"/>
                  </a:cubicBezTo>
                  <a:cubicBezTo>
                    <a:pt x="2243578" y="2764072"/>
                    <a:pt x="2220895" y="2773468"/>
                    <a:pt x="2197243" y="2773468"/>
                  </a:cubicBezTo>
                  <a:lnTo>
                    <a:pt x="89180" y="2773468"/>
                  </a:lnTo>
                  <a:cubicBezTo>
                    <a:pt x="65528" y="2773468"/>
                    <a:pt x="42845" y="2764072"/>
                    <a:pt x="26120" y="2747348"/>
                  </a:cubicBezTo>
                  <a:cubicBezTo>
                    <a:pt x="9396" y="2730623"/>
                    <a:pt x="0" y="2707940"/>
                    <a:pt x="0" y="2684288"/>
                  </a:cubicBezTo>
                  <a:lnTo>
                    <a:pt x="0" y="89180"/>
                  </a:lnTo>
                  <a:cubicBezTo>
                    <a:pt x="0" y="65528"/>
                    <a:pt x="9396" y="42845"/>
                    <a:pt x="26120" y="26120"/>
                  </a:cubicBezTo>
                  <a:cubicBezTo>
                    <a:pt x="42845" y="9396"/>
                    <a:pt x="65528" y="0"/>
                    <a:pt x="89180" y="0"/>
                  </a:cubicBez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2286423" cy="2811568"/>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8427779" y="1900004"/>
            <a:ext cx="12383672" cy="6472533"/>
            <a:chOff x="0" y="0"/>
            <a:chExt cx="19050000" cy="9956800"/>
          </a:xfrm>
        </p:grpSpPr>
        <p:sp>
          <p:nvSpPr>
            <p:cNvPr name="Freeform 6" id="6"/>
            <p:cNvSpPr/>
            <p:nvPr/>
          </p:nvSpPr>
          <p:spPr>
            <a:xfrm flipH="false" flipV="false" rot="0">
              <a:off x="2501900" y="209042"/>
              <a:ext cx="14186915" cy="8502396"/>
            </a:xfrm>
            <a:custGeom>
              <a:avLst/>
              <a:gdLst/>
              <a:ahLst/>
              <a:cxnLst/>
              <a:rect r="r" b="b" t="t" l="l"/>
              <a:pathLst>
                <a:path h="8502396" w="14186915">
                  <a:moveTo>
                    <a:pt x="14186915" y="8502396"/>
                  </a:moveTo>
                  <a:lnTo>
                    <a:pt x="0" y="8502396"/>
                  </a:lnTo>
                  <a:lnTo>
                    <a:pt x="0" y="0"/>
                  </a:lnTo>
                  <a:lnTo>
                    <a:pt x="14186915" y="0"/>
                  </a:lnTo>
                  <a:lnTo>
                    <a:pt x="14186915" y="8502396"/>
                  </a:lnTo>
                  <a:close/>
                </a:path>
              </a:pathLst>
            </a:custGeom>
            <a:blipFill>
              <a:blip r:embed="rId2"/>
              <a:stretch>
                <a:fillRect l="0" t="-5688" r="0" b="-5688"/>
              </a:stretch>
            </a:blipFill>
          </p:spPr>
        </p:sp>
        <p:sp>
          <p:nvSpPr>
            <p:cNvPr name="Freeform 7" id="7"/>
            <p:cNvSpPr/>
            <p:nvPr/>
          </p:nvSpPr>
          <p:spPr>
            <a:xfrm flipH="false" flipV="false" rot="0">
              <a:off x="0" y="0"/>
              <a:ext cx="19050000" cy="9956800"/>
            </a:xfrm>
            <a:custGeom>
              <a:avLst/>
              <a:gdLst/>
              <a:ahLst/>
              <a:cxnLst/>
              <a:rect r="r" b="b" t="t" l="l"/>
              <a:pathLst>
                <a:path h="9956800" w="19050000">
                  <a:moveTo>
                    <a:pt x="19050000" y="9956800"/>
                  </a:moveTo>
                  <a:lnTo>
                    <a:pt x="0" y="9956800"/>
                  </a:lnTo>
                  <a:lnTo>
                    <a:pt x="0" y="0"/>
                  </a:lnTo>
                  <a:lnTo>
                    <a:pt x="19050000" y="0"/>
                  </a:lnTo>
                  <a:lnTo>
                    <a:pt x="19050000" y="9956800"/>
                  </a:lnTo>
                  <a:close/>
                </a:path>
              </a:pathLst>
            </a:custGeom>
            <a:blipFill>
              <a:blip r:embed="rId3"/>
              <a:stretch>
                <a:fillRect l="-15" t="0" r="-15" b="0"/>
              </a:stretch>
            </a:blipFill>
          </p:spPr>
        </p:sp>
      </p:grpSp>
      <p:grpSp>
        <p:nvGrpSpPr>
          <p:cNvPr name="Group 8" id="8"/>
          <p:cNvGrpSpPr/>
          <p:nvPr/>
        </p:nvGrpSpPr>
        <p:grpSpPr>
          <a:xfrm rot="0">
            <a:off x="1028700" y="3553455"/>
            <a:ext cx="7084127" cy="557899"/>
            <a:chOff x="0" y="0"/>
            <a:chExt cx="1865778" cy="146936"/>
          </a:xfrm>
        </p:grpSpPr>
        <p:sp>
          <p:nvSpPr>
            <p:cNvPr name="Freeform 9" id="9"/>
            <p:cNvSpPr/>
            <p:nvPr/>
          </p:nvSpPr>
          <p:spPr>
            <a:xfrm flipH="false" flipV="false" rot="0">
              <a:off x="0" y="0"/>
              <a:ext cx="1865778" cy="146936"/>
            </a:xfrm>
            <a:custGeom>
              <a:avLst/>
              <a:gdLst/>
              <a:ahLst/>
              <a:cxnLst/>
              <a:rect r="r" b="b" t="t" l="l"/>
              <a:pathLst>
                <a:path h="146936" w="1865778">
                  <a:moveTo>
                    <a:pt x="73468" y="0"/>
                  </a:moveTo>
                  <a:lnTo>
                    <a:pt x="1792310" y="0"/>
                  </a:lnTo>
                  <a:cubicBezTo>
                    <a:pt x="1811795" y="0"/>
                    <a:pt x="1830482" y="7740"/>
                    <a:pt x="1844260" y="21518"/>
                  </a:cubicBezTo>
                  <a:cubicBezTo>
                    <a:pt x="1858038" y="35296"/>
                    <a:pt x="1865778" y="53983"/>
                    <a:pt x="1865778" y="73468"/>
                  </a:cubicBezTo>
                  <a:lnTo>
                    <a:pt x="1865778" y="73468"/>
                  </a:lnTo>
                  <a:cubicBezTo>
                    <a:pt x="1865778" y="92953"/>
                    <a:pt x="1858038" y="111640"/>
                    <a:pt x="1844260" y="125418"/>
                  </a:cubicBezTo>
                  <a:cubicBezTo>
                    <a:pt x="1830482" y="139196"/>
                    <a:pt x="1811795" y="146936"/>
                    <a:pt x="1792310" y="146936"/>
                  </a:cubicBezTo>
                  <a:lnTo>
                    <a:pt x="73468" y="146936"/>
                  </a:lnTo>
                  <a:cubicBezTo>
                    <a:pt x="53983" y="146936"/>
                    <a:pt x="35296" y="139196"/>
                    <a:pt x="21518" y="125418"/>
                  </a:cubicBezTo>
                  <a:cubicBezTo>
                    <a:pt x="7740" y="111640"/>
                    <a:pt x="0" y="92953"/>
                    <a:pt x="0" y="73468"/>
                  </a:cubicBezTo>
                  <a:lnTo>
                    <a:pt x="0" y="73468"/>
                  </a:lnTo>
                  <a:cubicBezTo>
                    <a:pt x="0" y="53983"/>
                    <a:pt x="7740" y="35296"/>
                    <a:pt x="21518" y="21518"/>
                  </a:cubicBezTo>
                  <a:cubicBezTo>
                    <a:pt x="35296" y="7740"/>
                    <a:pt x="53983" y="0"/>
                    <a:pt x="73468" y="0"/>
                  </a:cubicBezTo>
                  <a:close/>
                </a:path>
              </a:pathLst>
            </a:custGeom>
            <a:solidFill>
              <a:srgbClr val="78F9FF"/>
            </a:solidFill>
          </p:spPr>
        </p:sp>
        <p:sp>
          <p:nvSpPr>
            <p:cNvPr name="TextBox 10" id="10"/>
            <p:cNvSpPr txBox="true"/>
            <p:nvPr/>
          </p:nvSpPr>
          <p:spPr>
            <a:xfrm>
              <a:off x="0" y="-38100"/>
              <a:ext cx="1865778" cy="18503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414126" y="131773"/>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4"/>
            <a:stretch>
              <a:fillRect l="-531" t="0" r="-35" b="0"/>
            </a:stretch>
          </a:blipFill>
        </p:spPr>
      </p:sp>
      <p:sp>
        <p:nvSpPr>
          <p:cNvPr name="TextBox 12" id="12"/>
          <p:cNvSpPr txBox="true"/>
          <p:nvPr/>
        </p:nvSpPr>
        <p:spPr>
          <a:xfrm rot="0">
            <a:off x="1028700" y="1114425"/>
            <a:ext cx="7674527" cy="873910"/>
          </a:xfrm>
          <a:prstGeom prst="rect">
            <a:avLst/>
          </a:prstGeom>
        </p:spPr>
        <p:txBody>
          <a:bodyPr anchor="t" rtlCol="false" tIns="0" lIns="0" bIns="0" rIns="0">
            <a:spAutoFit/>
          </a:bodyPr>
          <a:lstStyle/>
          <a:p>
            <a:pPr algn="l">
              <a:lnSpc>
                <a:spcPts val="6694"/>
              </a:lnSpc>
            </a:pPr>
            <a:r>
              <a:rPr lang="en-US" sz="6315">
                <a:solidFill>
                  <a:srgbClr val="000000"/>
                </a:solidFill>
                <a:latin typeface="29LT Riwaya Informal"/>
                <a:ea typeface="29LT Riwaya Informal"/>
                <a:cs typeface="29LT Riwaya Informal"/>
                <a:sym typeface="29LT Riwaya Informal"/>
              </a:rPr>
              <a:t>Introducing Our</a:t>
            </a:r>
          </a:p>
        </p:txBody>
      </p:sp>
      <p:sp>
        <p:nvSpPr>
          <p:cNvPr name="TextBox 13" id="13"/>
          <p:cNvSpPr txBox="true"/>
          <p:nvPr/>
        </p:nvSpPr>
        <p:spPr>
          <a:xfrm rot="0">
            <a:off x="1028700" y="2044857"/>
            <a:ext cx="11846277" cy="1161792"/>
          </a:xfrm>
          <a:prstGeom prst="rect">
            <a:avLst/>
          </a:prstGeom>
        </p:spPr>
        <p:txBody>
          <a:bodyPr anchor="t" rtlCol="false" tIns="0" lIns="0" bIns="0" rIns="0">
            <a:spAutoFit/>
          </a:bodyPr>
          <a:lstStyle/>
          <a:p>
            <a:pPr algn="l">
              <a:lnSpc>
                <a:spcPts val="8833"/>
              </a:lnSpc>
            </a:pPr>
            <a:r>
              <a:rPr lang="en-US" sz="8333">
                <a:solidFill>
                  <a:srgbClr val="0231BF"/>
                </a:solidFill>
                <a:latin typeface="29LT Riwaya Informal"/>
                <a:ea typeface="29LT Riwaya Informal"/>
                <a:cs typeface="29LT Riwaya Informal"/>
                <a:sym typeface="29LT Riwaya Informal"/>
              </a:rPr>
              <a:t>Project</a:t>
            </a:r>
          </a:p>
        </p:txBody>
      </p:sp>
      <p:sp>
        <p:nvSpPr>
          <p:cNvPr name="TextBox 14" id="14"/>
          <p:cNvSpPr txBox="true"/>
          <p:nvPr/>
        </p:nvSpPr>
        <p:spPr>
          <a:xfrm rot="0">
            <a:off x="1147242" y="3696909"/>
            <a:ext cx="6847044" cy="383159"/>
          </a:xfrm>
          <a:prstGeom prst="rect">
            <a:avLst/>
          </a:prstGeom>
        </p:spPr>
        <p:txBody>
          <a:bodyPr anchor="t" rtlCol="false" tIns="0" lIns="0" bIns="0" rIns="0">
            <a:spAutoFit/>
          </a:bodyPr>
          <a:lstStyle/>
          <a:p>
            <a:pPr algn="l">
              <a:lnSpc>
                <a:spcPts val="2968"/>
              </a:lnSpc>
            </a:pPr>
            <a:r>
              <a:rPr lang="en-US" sz="2800">
                <a:solidFill>
                  <a:srgbClr val="000000"/>
                </a:solidFill>
                <a:latin typeface="29LT Riwaya Informal"/>
                <a:ea typeface="29LT Riwaya Informal"/>
                <a:cs typeface="29LT Riwaya Informal"/>
                <a:sym typeface="29LT Riwaya Informal"/>
              </a:rPr>
              <a:t>Vulnerability Assessment and Remediation Plan</a:t>
            </a:r>
          </a:p>
        </p:txBody>
      </p:sp>
      <p:sp>
        <p:nvSpPr>
          <p:cNvPr name="TextBox 15" id="15"/>
          <p:cNvSpPr txBox="true"/>
          <p:nvPr/>
        </p:nvSpPr>
        <p:spPr>
          <a:xfrm rot="0">
            <a:off x="1028700" y="4272166"/>
            <a:ext cx="6683137" cy="5802817"/>
          </a:xfrm>
          <a:prstGeom prst="rect">
            <a:avLst/>
          </a:prstGeom>
        </p:spPr>
        <p:txBody>
          <a:bodyPr anchor="t" rtlCol="false" tIns="0" lIns="0" bIns="0" rIns="0">
            <a:spAutoFit/>
          </a:bodyPr>
          <a:lstStyle/>
          <a:p>
            <a:pPr algn="just">
              <a:lnSpc>
                <a:spcPts val="3834"/>
              </a:lnSpc>
            </a:pPr>
            <a:r>
              <a:rPr lang="en-US" sz="2396">
                <a:solidFill>
                  <a:srgbClr val="000000"/>
                </a:solidFill>
                <a:latin typeface="29LT Riwaya Informal"/>
                <a:ea typeface="29LT Riwaya Informal"/>
                <a:cs typeface="29LT Riwaya Informal"/>
                <a:sym typeface="29LT Riwaya Informal"/>
              </a:rPr>
              <a:t>Cybersecurity isn't just about responding to incidents; it's about proactively identifying and addressing vulnerabilities before they can be exploited. In this project, I carried out a comprehensive vulnerability assessment and remediation plan aimed at securing network systems and applications. Over a four-week period, I evaluated security gaps, tested potential attack vectors, and developed a secure configuration and patch management strategy to mitigate risks. This project demonstrates how a structured approach to vulnerability management can significantly enhance the security posture of an organization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6716" y="5608279"/>
            <a:ext cx="19981432" cy="5413679"/>
            <a:chOff x="0" y="0"/>
            <a:chExt cx="5262599" cy="1425825"/>
          </a:xfrm>
        </p:grpSpPr>
        <p:sp>
          <p:nvSpPr>
            <p:cNvPr name="Freeform 3" id="3"/>
            <p:cNvSpPr/>
            <p:nvPr/>
          </p:nvSpPr>
          <p:spPr>
            <a:xfrm flipH="false" flipV="false" rot="0">
              <a:off x="0" y="0"/>
              <a:ext cx="5262599" cy="1425825"/>
            </a:xfrm>
            <a:custGeom>
              <a:avLst/>
              <a:gdLst/>
              <a:ahLst/>
              <a:cxnLst/>
              <a:rect r="r" b="b" t="t" l="l"/>
              <a:pathLst>
                <a:path h="1425825" w="5262599">
                  <a:moveTo>
                    <a:pt x="38746" y="0"/>
                  </a:moveTo>
                  <a:lnTo>
                    <a:pt x="5223854" y="0"/>
                  </a:lnTo>
                  <a:cubicBezTo>
                    <a:pt x="5245252" y="0"/>
                    <a:pt x="5262599" y="17347"/>
                    <a:pt x="5262599" y="38746"/>
                  </a:cubicBezTo>
                  <a:lnTo>
                    <a:pt x="5262599" y="1387079"/>
                  </a:lnTo>
                  <a:cubicBezTo>
                    <a:pt x="5262599" y="1408478"/>
                    <a:pt x="5245252" y="1425825"/>
                    <a:pt x="5223854" y="1425825"/>
                  </a:cubicBezTo>
                  <a:lnTo>
                    <a:pt x="38746" y="1425825"/>
                  </a:lnTo>
                  <a:cubicBezTo>
                    <a:pt x="17347" y="1425825"/>
                    <a:pt x="0" y="1408478"/>
                    <a:pt x="0" y="1387079"/>
                  </a:cubicBezTo>
                  <a:lnTo>
                    <a:pt x="0" y="38746"/>
                  </a:lnTo>
                  <a:cubicBezTo>
                    <a:pt x="0" y="17347"/>
                    <a:pt x="17347" y="0"/>
                    <a:pt x="38746" y="0"/>
                  </a:cubicBez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5262599" cy="14639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03411" y="4248592"/>
            <a:ext cx="4615230" cy="4768603"/>
            <a:chOff x="0" y="0"/>
            <a:chExt cx="1117253" cy="1154382"/>
          </a:xfrm>
        </p:grpSpPr>
        <p:sp>
          <p:nvSpPr>
            <p:cNvPr name="Freeform 6" id="6"/>
            <p:cNvSpPr/>
            <p:nvPr/>
          </p:nvSpPr>
          <p:spPr>
            <a:xfrm flipH="false" flipV="false" rot="0">
              <a:off x="0" y="0"/>
              <a:ext cx="1117253" cy="1154382"/>
            </a:xfrm>
            <a:custGeom>
              <a:avLst/>
              <a:gdLst/>
              <a:ahLst/>
              <a:cxnLst/>
              <a:rect r="r" b="b" t="t" l="l"/>
              <a:pathLst>
                <a:path h="1154382" w="1117253">
                  <a:moveTo>
                    <a:pt x="75486" y="0"/>
                  </a:moveTo>
                  <a:lnTo>
                    <a:pt x="1041767" y="0"/>
                  </a:lnTo>
                  <a:cubicBezTo>
                    <a:pt x="1061787" y="0"/>
                    <a:pt x="1080988" y="7953"/>
                    <a:pt x="1095144" y="22109"/>
                  </a:cubicBezTo>
                  <a:cubicBezTo>
                    <a:pt x="1109300" y="36266"/>
                    <a:pt x="1117253" y="55466"/>
                    <a:pt x="1117253" y="75486"/>
                  </a:cubicBezTo>
                  <a:lnTo>
                    <a:pt x="1117253" y="1078896"/>
                  </a:lnTo>
                  <a:cubicBezTo>
                    <a:pt x="1117253" y="1098916"/>
                    <a:pt x="1109300" y="1118116"/>
                    <a:pt x="1095144" y="1132272"/>
                  </a:cubicBezTo>
                  <a:cubicBezTo>
                    <a:pt x="1080988" y="1146429"/>
                    <a:pt x="1061787" y="1154382"/>
                    <a:pt x="1041767" y="1154382"/>
                  </a:cubicBezTo>
                  <a:lnTo>
                    <a:pt x="75486" y="1154382"/>
                  </a:lnTo>
                  <a:cubicBezTo>
                    <a:pt x="55466" y="1154382"/>
                    <a:pt x="36266" y="1146429"/>
                    <a:pt x="22109" y="1132272"/>
                  </a:cubicBezTo>
                  <a:cubicBezTo>
                    <a:pt x="7953" y="1118116"/>
                    <a:pt x="0" y="1098916"/>
                    <a:pt x="0" y="1078896"/>
                  </a:cubicBezTo>
                  <a:lnTo>
                    <a:pt x="0" y="75486"/>
                  </a:lnTo>
                  <a:cubicBezTo>
                    <a:pt x="0" y="55466"/>
                    <a:pt x="7953" y="36266"/>
                    <a:pt x="22109" y="22109"/>
                  </a:cubicBezTo>
                  <a:cubicBezTo>
                    <a:pt x="36266" y="7953"/>
                    <a:pt x="55466" y="0"/>
                    <a:pt x="75486" y="0"/>
                  </a:cubicBezTo>
                  <a:close/>
                </a:path>
              </a:pathLst>
            </a:custGeom>
            <a:solidFill>
              <a:srgbClr val="78F9FF"/>
            </a:solidFill>
          </p:spPr>
        </p:sp>
        <p:sp>
          <p:nvSpPr>
            <p:cNvPr name="TextBox 7" id="7"/>
            <p:cNvSpPr txBox="true"/>
            <p:nvPr/>
          </p:nvSpPr>
          <p:spPr>
            <a:xfrm>
              <a:off x="0" y="-38100"/>
              <a:ext cx="1117253" cy="11924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836385" y="4248592"/>
            <a:ext cx="4615230" cy="4768603"/>
            <a:chOff x="0" y="0"/>
            <a:chExt cx="1117253" cy="1154382"/>
          </a:xfrm>
        </p:grpSpPr>
        <p:sp>
          <p:nvSpPr>
            <p:cNvPr name="Freeform 9" id="9"/>
            <p:cNvSpPr/>
            <p:nvPr/>
          </p:nvSpPr>
          <p:spPr>
            <a:xfrm flipH="false" flipV="false" rot="0">
              <a:off x="0" y="0"/>
              <a:ext cx="1117253" cy="1154382"/>
            </a:xfrm>
            <a:custGeom>
              <a:avLst/>
              <a:gdLst/>
              <a:ahLst/>
              <a:cxnLst/>
              <a:rect r="r" b="b" t="t" l="l"/>
              <a:pathLst>
                <a:path h="1154382" w="1117253">
                  <a:moveTo>
                    <a:pt x="75486" y="0"/>
                  </a:moveTo>
                  <a:lnTo>
                    <a:pt x="1041767" y="0"/>
                  </a:lnTo>
                  <a:cubicBezTo>
                    <a:pt x="1061787" y="0"/>
                    <a:pt x="1080988" y="7953"/>
                    <a:pt x="1095144" y="22109"/>
                  </a:cubicBezTo>
                  <a:cubicBezTo>
                    <a:pt x="1109300" y="36266"/>
                    <a:pt x="1117253" y="55466"/>
                    <a:pt x="1117253" y="75486"/>
                  </a:cubicBezTo>
                  <a:lnTo>
                    <a:pt x="1117253" y="1078896"/>
                  </a:lnTo>
                  <a:cubicBezTo>
                    <a:pt x="1117253" y="1098916"/>
                    <a:pt x="1109300" y="1118116"/>
                    <a:pt x="1095144" y="1132272"/>
                  </a:cubicBezTo>
                  <a:cubicBezTo>
                    <a:pt x="1080988" y="1146429"/>
                    <a:pt x="1061787" y="1154382"/>
                    <a:pt x="1041767" y="1154382"/>
                  </a:cubicBezTo>
                  <a:lnTo>
                    <a:pt x="75486" y="1154382"/>
                  </a:lnTo>
                  <a:cubicBezTo>
                    <a:pt x="55466" y="1154382"/>
                    <a:pt x="36266" y="1146429"/>
                    <a:pt x="22109" y="1132272"/>
                  </a:cubicBezTo>
                  <a:cubicBezTo>
                    <a:pt x="7953" y="1118116"/>
                    <a:pt x="0" y="1098916"/>
                    <a:pt x="0" y="1078896"/>
                  </a:cubicBezTo>
                  <a:lnTo>
                    <a:pt x="0" y="75486"/>
                  </a:lnTo>
                  <a:cubicBezTo>
                    <a:pt x="0" y="55466"/>
                    <a:pt x="7953" y="36266"/>
                    <a:pt x="22109" y="22109"/>
                  </a:cubicBezTo>
                  <a:cubicBezTo>
                    <a:pt x="36266" y="7953"/>
                    <a:pt x="55466" y="0"/>
                    <a:pt x="75486" y="0"/>
                  </a:cubicBezTo>
                  <a:close/>
                </a:path>
              </a:pathLst>
            </a:custGeom>
            <a:solidFill>
              <a:srgbClr val="78F9FF"/>
            </a:solidFill>
          </p:spPr>
        </p:sp>
        <p:sp>
          <p:nvSpPr>
            <p:cNvPr name="TextBox 10" id="10"/>
            <p:cNvSpPr txBox="true"/>
            <p:nvPr/>
          </p:nvSpPr>
          <p:spPr>
            <a:xfrm>
              <a:off x="0" y="-38100"/>
              <a:ext cx="1117253" cy="119248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986500" y="4463061"/>
            <a:ext cx="4049051" cy="904113"/>
            <a:chOff x="0" y="0"/>
            <a:chExt cx="980193" cy="218867"/>
          </a:xfrm>
        </p:grpSpPr>
        <p:sp>
          <p:nvSpPr>
            <p:cNvPr name="Freeform 12" id="12"/>
            <p:cNvSpPr/>
            <p:nvPr/>
          </p:nvSpPr>
          <p:spPr>
            <a:xfrm flipH="false" flipV="false" rot="0">
              <a:off x="0" y="0"/>
              <a:ext cx="980193" cy="218867"/>
            </a:xfrm>
            <a:custGeom>
              <a:avLst/>
              <a:gdLst/>
              <a:ahLst/>
              <a:cxnLst/>
              <a:rect r="r" b="b" t="t" l="l"/>
              <a:pathLst>
                <a:path h="218867" w="980193">
                  <a:moveTo>
                    <a:pt x="86041" y="0"/>
                  </a:moveTo>
                  <a:lnTo>
                    <a:pt x="894152" y="0"/>
                  </a:lnTo>
                  <a:cubicBezTo>
                    <a:pt x="941671" y="0"/>
                    <a:pt x="980193" y="38522"/>
                    <a:pt x="980193" y="86041"/>
                  </a:cubicBezTo>
                  <a:lnTo>
                    <a:pt x="980193" y="132826"/>
                  </a:lnTo>
                  <a:cubicBezTo>
                    <a:pt x="980193" y="180345"/>
                    <a:pt x="941671" y="218867"/>
                    <a:pt x="894152" y="218867"/>
                  </a:cubicBezTo>
                  <a:lnTo>
                    <a:pt x="86041" y="218867"/>
                  </a:lnTo>
                  <a:cubicBezTo>
                    <a:pt x="38522" y="218867"/>
                    <a:pt x="0" y="180345"/>
                    <a:pt x="0" y="132826"/>
                  </a:cubicBezTo>
                  <a:lnTo>
                    <a:pt x="0" y="86041"/>
                  </a:lnTo>
                  <a:cubicBezTo>
                    <a:pt x="0" y="38522"/>
                    <a:pt x="38522" y="0"/>
                    <a:pt x="86041" y="0"/>
                  </a:cubicBezTo>
                  <a:close/>
                </a:path>
              </a:pathLst>
            </a:custGeom>
            <a:gradFill rotWithShape="true">
              <a:gsLst>
                <a:gs pos="0">
                  <a:srgbClr val="013696">
                    <a:alpha val="100000"/>
                  </a:srgbClr>
                </a:gs>
                <a:gs pos="100000">
                  <a:srgbClr val="0F55E3">
                    <a:alpha val="100000"/>
                  </a:srgbClr>
                </a:gs>
              </a:gsLst>
              <a:lin ang="2700000"/>
            </a:gradFill>
          </p:spPr>
        </p:sp>
        <p:sp>
          <p:nvSpPr>
            <p:cNvPr name="TextBox 13" id="13"/>
            <p:cNvSpPr txBox="true"/>
            <p:nvPr/>
          </p:nvSpPr>
          <p:spPr>
            <a:xfrm>
              <a:off x="0" y="-38100"/>
              <a:ext cx="980193" cy="2569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119475" y="4463061"/>
            <a:ext cx="4049051" cy="904113"/>
            <a:chOff x="0" y="0"/>
            <a:chExt cx="980193" cy="218867"/>
          </a:xfrm>
        </p:grpSpPr>
        <p:sp>
          <p:nvSpPr>
            <p:cNvPr name="Freeform 15" id="15"/>
            <p:cNvSpPr/>
            <p:nvPr/>
          </p:nvSpPr>
          <p:spPr>
            <a:xfrm flipH="false" flipV="false" rot="0">
              <a:off x="0" y="0"/>
              <a:ext cx="980193" cy="218867"/>
            </a:xfrm>
            <a:custGeom>
              <a:avLst/>
              <a:gdLst/>
              <a:ahLst/>
              <a:cxnLst/>
              <a:rect r="r" b="b" t="t" l="l"/>
              <a:pathLst>
                <a:path h="218867" w="980193">
                  <a:moveTo>
                    <a:pt x="86041" y="0"/>
                  </a:moveTo>
                  <a:lnTo>
                    <a:pt x="894152" y="0"/>
                  </a:lnTo>
                  <a:cubicBezTo>
                    <a:pt x="941671" y="0"/>
                    <a:pt x="980193" y="38522"/>
                    <a:pt x="980193" y="86041"/>
                  </a:cubicBezTo>
                  <a:lnTo>
                    <a:pt x="980193" y="132826"/>
                  </a:lnTo>
                  <a:cubicBezTo>
                    <a:pt x="980193" y="180345"/>
                    <a:pt x="941671" y="218867"/>
                    <a:pt x="894152" y="218867"/>
                  </a:cubicBezTo>
                  <a:lnTo>
                    <a:pt x="86041" y="218867"/>
                  </a:lnTo>
                  <a:cubicBezTo>
                    <a:pt x="38522" y="218867"/>
                    <a:pt x="0" y="180345"/>
                    <a:pt x="0" y="132826"/>
                  </a:cubicBezTo>
                  <a:lnTo>
                    <a:pt x="0" y="86041"/>
                  </a:lnTo>
                  <a:cubicBezTo>
                    <a:pt x="0" y="38522"/>
                    <a:pt x="38522" y="0"/>
                    <a:pt x="86041" y="0"/>
                  </a:cubicBezTo>
                  <a:close/>
                </a:path>
              </a:pathLst>
            </a:custGeom>
            <a:gradFill rotWithShape="true">
              <a:gsLst>
                <a:gs pos="0">
                  <a:srgbClr val="013696">
                    <a:alpha val="100000"/>
                  </a:srgbClr>
                </a:gs>
                <a:gs pos="100000">
                  <a:srgbClr val="0F55E3">
                    <a:alpha val="100000"/>
                  </a:srgbClr>
                </a:gs>
              </a:gsLst>
              <a:lin ang="2700000"/>
            </a:gradFill>
          </p:spPr>
        </p:sp>
        <p:sp>
          <p:nvSpPr>
            <p:cNvPr name="TextBox 16" id="16"/>
            <p:cNvSpPr txBox="true"/>
            <p:nvPr/>
          </p:nvSpPr>
          <p:spPr>
            <a:xfrm>
              <a:off x="0" y="-38100"/>
              <a:ext cx="980193" cy="25696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012954" y="1104900"/>
            <a:ext cx="8262092" cy="851206"/>
          </a:xfrm>
          <a:prstGeom prst="rect">
            <a:avLst/>
          </a:prstGeom>
        </p:spPr>
        <p:txBody>
          <a:bodyPr anchor="t" rtlCol="false" tIns="0" lIns="0" bIns="0" rIns="0">
            <a:spAutoFit/>
          </a:bodyPr>
          <a:lstStyle/>
          <a:p>
            <a:pPr algn="ctr">
              <a:lnSpc>
                <a:spcPts val="6453"/>
              </a:lnSpc>
            </a:pPr>
            <a:r>
              <a:rPr lang="en-US" sz="6088" u="sng">
                <a:solidFill>
                  <a:srgbClr val="000000"/>
                </a:solidFill>
                <a:latin typeface="29LT Riwaya Informal"/>
                <a:ea typeface="29LT Riwaya Informal"/>
                <a:cs typeface="29LT Riwaya Informal"/>
                <a:sym typeface="29LT Riwaya Informal"/>
              </a:rPr>
              <a:t>Our Plan</a:t>
            </a:r>
          </a:p>
        </p:txBody>
      </p:sp>
      <p:sp>
        <p:nvSpPr>
          <p:cNvPr name="TextBox 18" id="18"/>
          <p:cNvSpPr txBox="true"/>
          <p:nvPr/>
        </p:nvSpPr>
        <p:spPr>
          <a:xfrm rot="0">
            <a:off x="1996025" y="4574664"/>
            <a:ext cx="3983493" cy="803529"/>
          </a:xfrm>
          <a:prstGeom prst="rect">
            <a:avLst/>
          </a:prstGeom>
        </p:spPr>
        <p:txBody>
          <a:bodyPr anchor="t" rtlCol="false" tIns="0" lIns="0" bIns="0" rIns="0">
            <a:spAutoFit/>
          </a:bodyPr>
          <a:lstStyle/>
          <a:p>
            <a:pPr algn="ctr">
              <a:lnSpc>
                <a:spcPts val="3212"/>
              </a:lnSpc>
            </a:pPr>
            <a:r>
              <a:rPr lang="en-US" sz="2699">
                <a:solidFill>
                  <a:srgbClr val="FFFFFF"/>
                </a:solidFill>
                <a:latin typeface="29LT Riwaya Informal"/>
                <a:ea typeface="29LT Riwaya Informal"/>
                <a:cs typeface="29LT Riwaya Informal"/>
                <a:sym typeface="29LT Riwaya Informal"/>
              </a:rPr>
              <a:t>WEEK 1</a:t>
            </a:r>
          </a:p>
          <a:p>
            <a:pPr algn="ctr">
              <a:lnSpc>
                <a:spcPts val="3212"/>
              </a:lnSpc>
            </a:pPr>
            <a:r>
              <a:rPr lang="en-US" sz="2699">
                <a:solidFill>
                  <a:srgbClr val="FFFFFF"/>
                </a:solidFill>
                <a:latin typeface="29LT Riwaya Informal"/>
                <a:ea typeface="29LT Riwaya Informal"/>
                <a:cs typeface="29LT Riwaya Informal"/>
                <a:sym typeface="29LT Riwaya Informal"/>
              </a:rPr>
              <a:t>Vulnerability Assessment</a:t>
            </a:r>
          </a:p>
        </p:txBody>
      </p:sp>
      <p:sp>
        <p:nvSpPr>
          <p:cNvPr name="TextBox 19" id="19"/>
          <p:cNvSpPr txBox="true"/>
          <p:nvPr/>
        </p:nvSpPr>
        <p:spPr>
          <a:xfrm rot="0">
            <a:off x="7471517" y="4574664"/>
            <a:ext cx="3344966" cy="803529"/>
          </a:xfrm>
          <a:prstGeom prst="rect">
            <a:avLst/>
          </a:prstGeom>
        </p:spPr>
        <p:txBody>
          <a:bodyPr anchor="t" rtlCol="false" tIns="0" lIns="0" bIns="0" rIns="0">
            <a:spAutoFit/>
          </a:bodyPr>
          <a:lstStyle/>
          <a:p>
            <a:pPr algn="ctr">
              <a:lnSpc>
                <a:spcPts val="3212"/>
              </a:lnSpc>
            </a:pPr>
            <a:r>
              <a:rPr lang="en-US" sz="2700">
                <a:solidFill>
                  <a:srgbClr val="FFFFFF"/>
                </a:solidFill>
                <a:latin typeface="29LT Riwaya Informal"/>
                <a:ea typeface="29LT Riwaya Informal"/>
                <a:cs typeface="29LT Riwaya Informal"/>
                <a:sym typeface="29LT Riwaya Informal"/>
              </a:rPr>
              <a:t>WEEK 2</a:t>
            </a:r>
          </a:p>
          <a:p>
            <a:pPr algn="ctr">
              <a:lnSpc>
                <a:spcPts val="3212"/>
              </a:lnSpc>
            </a:pPr>
            <a:r>
              <a:rPr lang="en-US" sz="2700">
                <a:solidFill>
                  <a:srgbClr val="FFFFFF"/>
                </a:solidFill>
                <a:latin typeface="29LT Riwaya Informal"/>
                <a:ea typeface="29LT Riwaya Informal"/>
                <a:cs typeface="29LT Riwaya Informal"/>
                <a:sym typeface="29LT Riwaya Informal"/>
              </a:rPr>
              <a:t>Penetration Testing</a:t>
            </a:r>
          </a:p>
        </p:txBody>
      </p:sp>
      <p:sp>
        <p:nvSpPr>
          <p:cNvPr name="TextBox 20" id="20"/>
          <p:cNvSpPr txBox="true"/>
          <p:nvPr/>
        </p:nvSpPr>
        <p:spPr>
          <a:xfrm rot="0">
            <a:off x="2094854" y="5563497"/>
            <a:ext cx="3832343" cy="3006724"/>
          </a:xfrm>
          <a:prstGeom prst="rect">
            <a:avLst/>
          </a:prstGeom>
        </p:spPr>
        <p:txBody>
          <a:bodyPr anchor="t" rtlCol="false" tIns="0" lIns="0" bIns="0" rIns="0">
            <a:spAutoFit/>
          </a:bodyPr>
          <a:lstStyle/>
          <a:p>
            <a:pPr algn="l">
              <a:lnSpc>
                <a:spcPts val="4000"/>
              </a:lnSpc>
            </a:pPr>
            <a:r>
              <a:rPr lang="en-US" sz="2500">
                <a:solidFill>
                  <a:srgbClr val="000000"/>
                </a:solidFill>
                <a:latin typeface="29LT Riwaya Informal"/>
                <a:ea typeface="29LT Riwaya Informal"/>
                <a:cs typeface="29LT Riwaya Informal"/>
                <a:sym typeface="29LT Riwaya Informal"/>
              </a:rPr>
              <a:t>Perform a thorough scan of network, systems, and applications to identify potential vulnerabilities. Document and assess the risks associated with each finding</a:t>
            </a:r>
          </a:p>
        </p:txBody>
      </p:sp>
      <p:sp>
        <p:nvSpPr>
          <p:cNvPr name="TextBox 21" id="21"/>
          <p:cNvSpPr txBox="true"/>
          <p:nvPr/>
        </p:nvSpPr>
        <p:spPr>
          <a:xfrm rot="0">
            <a:off x="7227829" y="5573022"/>
            <a:ext cx="3832343" cy="2997200"/>
          </a:xfrm>
          <a:prstGeom prst="rect">
            <a:avLst/>
          </a:prstGeom>
        </p:spPr>
        <p:txBody>
          <a:bodyPr anchor="t" rtlCol="false" tIns="0" lIns="0" bIns="0" rIns="0">
            <a:spAutoFit/>
          </a:bodyPr>
          <a:lstStyle/>
          <a:p>
            <a:pPr algn="l">
              <a:lnSpc>
                <a:spcPts val="3999"/>
              </a:lnSpc>
            </a:pPr>
            <a:r>
              <a:rPr lang="en-US" sz="2499">
                <a:solidFill>
                  <a:srgbClr val="000000"/>
                </a:solidFill>
                <a:latin typeface="29LT Riwaya Informal"/>
                <a:ea typeface="29LT Riwaya Informal"/>
                <a:cs typeface="29LT Riwaya Informal"/>
                <a:sym typeface="29LT Riwaya Informal"/>
              </a:rPr>
              <a:t>Simulate attacks on identified vulnerabilities to evaluate their exploitability. Provide a detailed report of the results and suggest remediation actions</a:t>
            </a:r>
          </a:p>
        </p:txBody>
      </p:sp>
      <p:grpSp>
        <p:nvGrpSpPr>
          <p:cNvPr name="Group 22" id="22"/>
          <p:cNvGrpSpPr/>
          <p:nvPr/>
        </p:nvGrpSpPr>
        <p:grpSpPr>
          <a:xfrm rot="0">
            <a:off x="11969359" y="4248592"/>
            <a:ext cx="4615230" cy="4768603"/>
            <a:chOff x="0" y="0"/>
            <a:chExt cx="1117253" cy="1154382"/>
          </a:xfrm>
        </p:grpSpPr>
        <p:sp>
          <p:nvSpPr>
            <p:cNvPr name="Freeform 23" id="23"/>
            <p:cNvSpPr/>
            <p:nvPr/>
          </p:nvSpPr>
          <p:spPr>
            <a:xfrm flipH="false" flipV="false" rot="0">
              <a:off x="0" y="0"/>
              <a:ext cx="1117253" cy="1154382"/>
            </a:xfrm>
            <a:custGeom>
              <a:avLst/>
              <a:gdLst/>
              <a:ahLst/>
              <a:cxnLst/>
              <a:rect r="r" b="b" t="t" l="l"/>
              <a:pathLst>
                <a:path h="1154382" w="1117253">
                  <a:moveTo>
                    <a:pt x="75486" y="0"/>
                  </a:moveTo>
                  <a:lnTo>
                    <a:pt x="1041767" y="0"/>
                  </a:lnTo>
                  <a:cubicBezTo>
                    <a:pt x="1061787" y="0"/>
                    <a:pt x="1080988" y="7953"/>
                    <a:pt x="1095144" y="22109"/>
                  </a:cubicBezTo>
                  <a:cubicBezTo>
                    <a:pt x="1109300" y="36266"/>
                    <a:pt x="1117253" y="55466"/>
                    <a:pt x="1117253" y="75486"/>
                  </a:cubicBezTo>
                  <a:lnTo>
                    <a:pt x="1117253" y="1078896"/>
                  </a:lnTo>
                  <a:cubicBezTo>
                    <a:pt x="1117253" y="1098916"/>
                    <a:pt x="1109300" y="1118116"/>
                    <a:pt x="1095144" y="1132272"/>
                  </a:cubicBezTo>
                  <a:cubicBezTo>
                    <a:pt x="1080988" y="1146429"/>
                    <a:pt x="1061787" y="1154382"/>
                    <a:pt x="1041767" y="1154382"/>
                  </a:cubicBezTo>
                  <a:lnTo>
                    <a:pt x="75486" y="1154382"/>
                  </a:lnTo>
                  <a:cubicBezTo>
                    <a:pt x="55466" y="1154382"/>
                    <a:pt x="36266" y="1146429"/>
                    <a:pt x="22109" y="1132272"/>
                  </a:cubicBezTo>
                  <a:cubicBezTo>
                    <a:pt x="7953" y="1118116"/>
                    <a:pt x="0" y="1098916"/>
                    <a:pt x="0" y="1078896"/>
                  </a:cubicBezTo>
                  <a:lnTo>
                    <a:pt x="0" y="75486"/>
                  </a:lnTo>
                  <a:cubicBezTo>
                    <a:pt x="0" y="55466"/>
                    <a:pt x="7953" y="36266"/>
                    <a:pt x="22109" y="22109"/>
                  </a:cubicBezTo>
                  <a:cubicBezTo>
                    <a:pt x="36266" y="7953"/>
                    <a:pt x="55466" y="0"/>
                    <a:pt x="75486" y="0"/>
                  </a:cubicBezTo>
                  <a:close/>
                </a:path>
              </a:pathLst>
            </a:custGeom>
            <a:solidFill>
              <a:srgbClr val="78F9FF"/>
            </a:solidFill>
          </p:spPr>
        </p:sp>
        <p:sp>
          <p:nvSpPr>
            <p:cNvPr name="TextBox 24" id="24"/>
            <p:cNvSpPr txBox="true"/>
            <p:nvPr/>
          </p:nvSpPr>
          <p:spPr>
            <a:xfrm>
              <a:off x="0" y="-38100"/>
              <a:ext cx="1117253" cy="1192482"/>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2252449" y="4463061"/>
            <a:ext cx="4049051" cy="904113"/>
            <a:chOff x="0" y="0"/>
            <a:chExt cx="980193" cy="218867"/>
          </a:xfrm>
        </p:grpSpPr>
        <p:sp>
          <p:nvSpPr>
            <p:cNvPr name="Freeform 26" id="26"/>
            <p:cNvSpPr/>
            <p:nvPr/>
          </p:nvSpPr>
          <p:spPr>
            <a:xfrm flipH="false" flipV="false" rot="0">
              <a:off x="0" y="0"/>
              <a:ext cx="980193" cy="218867"/>
            </a:xfrm>
            <a:custGeom>
              <a:avLst/>
              <a:gdLst/>
              <a:ahLst/>
              <a:cxnLst/>
              <a:rect r="r" b="b" t="t" l="l"/>
              <a:pathLst>
                <a:path h="218867" w="980193">
                  <a:moveTo>
                    <a:pt x="86041" y="0"/>
                  </a:moveTo>
                  <a:lnTo>
                    <a:pt x="894152" y="0"/>
                  </a:lnTo>
                  <a:cubicBezTo>
                    <a:pt x="941671" y="0"/>
                    <a:pt x="980193" y="38522"/>
                    <a:pt x="980193" y="86041"/>
                  </a:cubicBezTo>
                  <a:lnTo>
                    <a:pt x="980193" y="132826"/>
                  </a:lnTo>
                  <a:cubicBezTo>
                    <a:pt x="980193" y="180345"/>
                    <a:pt x="941671" y="218867"/>
                    <a:pt x="894152" y="218867"/>
                  </a:cubicBezTo>
                  <a:lnTo>
                    <a:pt x="86041" y="218867"/>
                  </a:lnTo>
                  <a:cubicBezTo>
                    <a:pt x="38522" y="218867"/>
                    <a:pt x="0" y="180345"/>
                    <a:pt x="0" y="132826"/>
                  </a:cubicBezTo>
                  <a:lnTo>
                    <a:pt x="0" y="86041"/>
                  </a:lnTo>
                  <a:cubicBezTo>
                    <a:pt x="0" y="38522"/>
                    <a:pt x="38522" y="0"/>
                    <a:pt x="86041" y="0"/>
                  </a:cubicBezTo>
                  <a:close/>
                </a:path>
              </a:pathLst>
            </a:custGeom>
            <a:gradFill rotWithShape="true">
              <a:gsLst>
                <a:gs pos="0">
                  <a:srgbClr val="013696">
                    <a:alpha val="100000"/>
                  </a:srgbClr>
                </a:gs>
                <a:gs pos="100000">
                  <a:srgbClr val="0F55E3">
                    <a:alpha val="100000"/>
                  </a:srgbClr>
                </a:gs>
              </a:gsLst>
              <a:lin ang="2700000"/>
            </a:gradFill>
          </p:spPr>
        </p:sp>
        <p:sp>
          <p:nvSpPr>
            <p:cNvPr name="TextBox 27" id="27"/>
            <p:cNvSpPr txBox="true"/>
            <p:nvPr/>
          </p:nvSpPr>
          <p:spPr>
            <a:xfrm>
              <a:off x="0" y="-38100"/>
              <a:ext cx="980193" cy="256967"/>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2604491" y="4536212"/>
            <a:ext cx="3344966" cy="621792"/>
          </a:xfrm>
          <a:prstGeom prst="rect">
            <a:avLst/>
          </a:prstGeom>
        </p:spPr>
        <p:txBody>
          <a:bodyPr anchor="t" rtlCol="false" tIns="0" lIns="0" bIns="0" rIns="0">
            <a:spAutoFit/>
          </a:bodyPr>
          <a:lstStyle/>
          <a:p>
            <a:pPr algn="ctr">
              <a:lnSpc>
                <a:spcPts val="3212"/>
              </a:lnSpc>
            </a:pPr>
            <a:r>
              <a:rPr lang="en-US" sz="2700">
                <a:solidFill>
                  <a:srgbClr val="FFFFFF"/>
                </a:solidFill>
                <a:latin typeface="29LT Riwaya Informal"/>
                <a:ea typeface="29LT Riwaya Informal"/>
                <a:cs typeface="29LT Riwaya Informal"/>
                <a:sym typeface="29LT Riwaya Informal"/>
              </a:rPr>
              <a:t>WEEK 3</a:t>
            </a:r>
          </a:p>
          <a:p>
            <a:pPr algn="ctr">
              <a:lnSpc>
                <a:spcPts val="1785"/>
              </a:lnSpc>
            </a:pPr>
            <a:r>
              <a:rPr lang="en-US" sz="1500">
                <a:solidFill>
                  <a:srgbClr val="FFFFFF"/>
                </a:solidFill>
                <a:latin typeface="29LT Riwaya Informal"/>
                <a:ea typeface="29LT Riwaya Informal"/>
                <a:cs typeface="29LT Riwaya Informal"/>
                <a:sym typeface="29LT Riwaya Informal"/>
              </a:rPr>
              <a:t>Secure Configuration &amp; Patch Management</a:t>
            </a:r>
          </a:p>
        </p:txBody>
      </p:sp>
      <p:sp>
        <p:nvSpPr>
          <p:cNvPr name="TextBox 29" id="29"/>
          <p:cNvSpPr txBox="true"/>
          <p:nvPr/>
        </p:nvSpPr>
        <p:spPr>
          <a:xfrm rot="0">
            <a:off x="12360803" y="5496119"/>
            <a:ext cx="3832343" cy="3502025"/>
          </a:xfrm>
          <a:prstGeom prst="rect">
            <a:avLst/>
          </a:prstGeom>
        </p:spPr>
        <p:txBody>
          <a:bodyPr anchor="t" rtlCol="false" tIns="0" lIns="0" bIns="0" rIns="0">
            <a:spAutoFit/>
          </a:bodyPr>
          <a:lstStyle/>
          <a:p>
            <a:pPr algn="l">
              <a:lnSpc>
                <a:spcPts val="3999"/>
              </a:lnSpc>
            </a:pPr>
            <a:r>
              <a:rPr lang="en-US" sz="2499">
                <a:solidFill>
                  <a:srgbClr val="000000"/>
                </a:solidFill>
                <a:latin typeface="29LT Riwaya Informal"/>
                <a:ea typeface="29LT Riwaya Informal"/>
                <a:cs typeface="29LT Riwaya Informal"/>
                <a:sym typeface="29LT Riwaya Informal"/>
              </a:rPr>
              <a:t>Develop and implement security configurations and establish a patch management strategy to address discovered vulnerabilities and enhance system security</a:t>
            </a:r>
          </a:p>
        </p:txBody>
      </p:sp>
      <p:sp>
        <p:nvSpPr>
          <p:cNvPr name="TextBox 30" id="30"/>
          <p:cNvSpPr txBox="true"/>
          <p:nvPr/>
        </p:nvSpPr>
        <p:spPr>
          <a:xfrm rot="0">
            <a:off x="1986500" y="1975156"/>
            <a:ext cx="14314999" cy="2139315"/>
          </a:xfrm>
          <a:prstGeom prst="rect">
            <a:avLst/>
          </a:prstGeom>
        </p:spPr>
        <p:txBody>
          <a:bodyPr anchor="t" rtlCol="false" tIns="0" lIns="0" bIns="0" rIns="0">
            <a:spAutoFit/>
          </a:bodyPr>
          <a:lstStyle/>
          <a:p>
            <a:pPr algn="ctr">
              <a:lnSpc>
                <a:spcPts val="4320"/>
              </a:lnSpc>
            </a:pPr>
            <a:r>
              <a:rPr lang="en-US" sz="2700">
                <a:solidFill>
                  <a:srgbClr val="000000"/>
                </a:solidFill>
                <a:latin typeface="29LT Riwaya Informal"/>
                <a:ea typeface="29LT Riwaya Informal"/>
                <a:cs typeface="29LT Riwaya Informal"/>
                <a:sym typeface="29LT Riwaya Informal"/>
              </a:rPr>
              <a:t>Our project follows a four-week approach to improve security. First, we conduct a vulnerability assessment to identify risks. Next, we perform penetration testing to evaluate vulnerabilities. In week three, we implement secure configurations and patch management. Finally, we compile our findings and remediation strategies into a final report and presentation</a:t>
            </a:r>
          </a:p>
        </p:txBody>
      </p:sp>
      <p:sp>
        <p:nvSpPr>
          <p:cNvPr name="Freeform 31" id="31"/>
          <p:cNvSpPr/>
          <p:nvPr/>
        </p:nvSpPr>
        <p:spPr>
          <a:xfrm flipH="false" flipV="false" rot="0">
            <a:off x="16414126" y="247281"/>
            <a:ext cx="1690347" cy="1562838"/>
          </a:xfrm>
          <a:custGeom>
            <a:avLst/>
            <a:gdLst/>
            <a:ahLst/>
            <a:cxnLst/>
            <a:rect r="r" b="b" t="t" l="l"/>
            <a:pathLst>
              <a:path h="1562838" w="1690347">
                <a:moveTo>
                  <a:pt x="0" y="0"/>
                </a:moveTo>
                <a:lnTo>
                  <a:pt x="1690348" y="0"/>
                </a:lnTo>
                <a:lnTo>
                  <a:pt x="1690348" y="1562838"/>
                </a:lnTo>
                <a:lnTo>
                  <a:pt x="0" y="1562838"/>
                </a:lnTo>
                <a:lnTo>
                  <a:pt x="0" y="0"/>
                </a:lnTo>
                <a:close/>
              </a:path>
            </a:pathLst>
          </a:custGeom>
          <a:blipFill>
            <a:blip r:embed="rId2"/>
            <a:stretch>
              <a:fillRect l="-531" t="0" r="-35"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20860" y="-1127290"/>
            <a:ext cx="11346001" cy="11166497"/>
            <a:chOff x="0" y="0"/>
            <a:chExt cx="2988247" cy="2940971"/>
          </a:xfrm>
        </p:grpSpPr>
        <p:sp>
          <p:nvSpPr>
            <p:cNvPr name="Freeform 3" id="3"/>
            <p:cNvSpPr/>
            <p:nvPr/>
          </p:nvSpPr>
          <p:spPr>
            <a:xfrm flipH="false" flipV="false" rot="0">
              <a:off x="0" y="0"/>
              <a:ext cx="2988247" cy="2940970"/>
            </a:xfrm>
            <a:custGeom>
              <a:avLst/>
              <a:gdLst/>
              <a:ahLst/>
              <a:cxnLst/>
              <a:rect r="r" b="b" t="t" l="l"/>
              <a:pathLst>
                <a:path h="2940970" w="2988247">
                  <a:moveTo>
                    <a:pt x="62094" y="0"/>
                  </a:moveTo>
                  <a:lnTo>
                    <a:pt x="2926154" y="0"/>
                  </a:lnTo>
                  <a:cubicBezTo>
                    <a:pt x="2960447" y="0"/>
                    <a:pt x="2988247" y="27800"/>
                    <a:pt x="2988247" y="62094"/>
                  </a:cubicBezTo>
                  <a:lnTo>
                    <a:pt x="2988247" y="2878877"/>
                  </a:lnTo>
                  <a:cubicBezTo>
                    <a:pt x="2988247" y="2913170"/>
                    <a:pt x="2960447" y="2940970"/>
                    <a:pt x="2926154" y="2940970"/>
                  </a:cubicBezTo>
                  <a:lnTo>
                    <a:pt x="62094" y="2940970"/>
                  </a:lnTo>
                  <a:cubicBezTo>
                    <a:pt x="27800" y="2940970"/>
                    <a:pt x="0" y="2913170"/>
                    <a:pt x="0" y="2878877"/>
                  </a:cubicBezTo>
                  <a:lnTo>
                    <a:pt x="0" y="62094"/>
                  </a:lnTo>
                  <a:cubicBezTo>
                    <a:pt x="0" y="27800"/>
                    <a:pt x="27800" y="0"/>
                    <a:pt x="62094" y="0"/>
                  </a:cubicBez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2988247" cy="297907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92928" y="2889012"/>
            <a:ext cx="6231038" cy="1520503"/>
          </a:xfrm>
          <a:custGeom>
            <a:avLst/>
            <a:gdLst/>
            <a:ahLst/>
            <a:cxnLst/>
            <a:rect r="r" b="b" t="t" l="l"/>
            <a:pathLst>
              <a:path h="1520503" w="6231038">
                <a:moveTo>
                  <a:pt x="0" y="0"/>
                </a:moveTo>
                <a:lnTo>
                  <a:pt x="6231038" y="0"/>
                </a:lnTo>
                <a:lnTo>
                  <a:pt x="6231038" y="1520504"/>
                </a:lnTo>
                <a:lnTo>
                  <a:pt x="0" y="1520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92928" y="4627450"/>
            <a:ext cx="6231038" cy="1520503"/>
          </a:xfrm>
          <a:custGeom>
            <a:avLst/>
            <a:gdLst/>
            <a:ahLst/>
            <a:cxnLst/>
            <a:rect r="r" b="b" t="t" l="l"/>
            <a:pathLst>
              <a:path h="1520503" w="6231038">
                <a:moveTo>
                  <a:pt x="0" y="0"/>
                </a:moveTo>
                <a:lnTo>
                  <a:pt x="6231038" y="0"/>
                </a:lnTo>
                <a:lnTo>
                  <a:pt x="6231038" y="1520503"/>
                </a:lnTo>
                <a:lnTo>
                  <a:pt x="0" y="152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2928" y="6365887"/>
            <a:ext cx="6231038" cy="1520503"/>
          </a:xfrm>
          <a:custGeom>
            <a:avLst/>
            <a:gdLst/>
            <a:ahLst/>
            <a:cxnLst/>
            <a:rect r="r" b="b" t="t" l="l"/>
            <a:pathLst>
              <a:path h="1520503" w="6231038">
                <a:moveTo>
                  <a:pt x="0" y="0"/>
                </a:moveTo>
                <a:lnTo>
                  <a:pt x="6231038" y="0"/>
                </a:lnTo>
                <a:lnTo>
                  <a:pt x="6231038" y="1520503"/>
                </a:lnTo>
                <a:lnTo>
                  <a:pt x="0" y="152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92928" y="8104324"/>
            <a:ext cx="6231038" cy="1520503"/>
          </a:xfrm>
          <a:custGeom>
            <a:avLst/>
            <a:gdLst/>
            <a:ahLst/>
            <a:cxnLst/>
            <a:rect r="r" b="b" t="t" l="l"/>
            <a:pathLst>
              <a:path h="1520503" w="6231038">
                <a:moveTo>
                  <a:pt x="0" y="0"/>
                </a:moveTo>
                <a:lnTo>
                  <a:pt x="6231038" y="0"/>
                </a:lnTo>
                <a:lnTo>
                  <a:pt x="6231038" y="1520503"/>
                </a:lnTo>
                <a:lnTo>
                  <a:pt x="0" y="1520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422394" y="3095969"/>
            <a:ext cx="4721509" cy="758825"/>
          </a:xfrm>
          <a:prstGeom prst="rect">
            <a:avLst/>
          </a:prstGeom>
        </p:spPr>
        <p:txBody>
          <a:bodyPr anchor="t" rtlCol="false" tIns="0" lIns="0" bIns="0" rIns="0">
            <a:spAutoFit/>
          </a:bodyPr>
          <a:lstStyle/>
          <a:p>
            <a:pPr algn="l">
              <a:lnSpc>
                <a:spcPts val="6399"/>
              </a:lnSpc>
            </a:pPr>
            <a:r>
              <a:rPr lang="en-US" sz="3999">
                <a:solidFill>
                  <a:srgbClr val="000000"/>
                </a:solidFill>
                <a:latin typeface="29LT Riwaya Informal"/>
                <a:ea typeface="29LT Riwaya Informal"/>
                <a:cs typeface="29LT Riwaya Informal"/>
                <a:sym typeface="29LT Riwaya Informal"/>
              </a:rPr>
              <a:t>VMware </a:t>
            </a:r>
          </a:p>
        </p:txBody>
      </p:sp>
      <p:sp>
        <p:nvSpPr>
          <p:cNvPr name="TextBox 10" id="10"/>
          <p:cNvSpPr txBox="true"/>
          <p:nvPr/>
        </p:nvSpPr>
        <p:spPr>
          <a:xfrm rot="0">
            <a:off x="2422394" y="4835469"/>
            <a:ext cx="4898466" cy="758825"/>
          </a:xfrm>
          <a:prstGeom prst="rect">
            <a:avLst/>
          </a:prstGeom>
        </p:spPr>
        <p:txBody>
          <a:bodyPr anchor="t" rtlCol="false" tIns="0" lIns="0" bIns="0" rIns="0">
            <a:spAutoFit/>
          </a:bodyPr>
          <a:lstStyle/>
          <a:p>
            <a:pPr algn="l">
              <a:lnSpc>
                <a:spcPts val="6399"/>
              </a:lnSpc>
            </a:pPr>
            <a:r>
              <a:rPr lang="en-US" sz="3999">
                <a:solidFill>
                  <a:srgbClr val="000000"/>
                </a:solidFill>
                <a:latin typeface="29LT Riwaya Informal"/>
                <a:ea typeface="29LT Riwaya Informal"/>
                <a:cs typeface="29LT Riwaya Informal"/>
                <a:sym typeface="29LT Riwaya Informal"/>
              </a:rPr>
              <a:t>EVE</a:t>
            </a:r>
          </a:p>
        </p:txBody>
      </p:sp>
      <p:sp>
        <p:nvSpPr>
          <p:cNvPr name="TextBox 11" id="11"/>
          <p:cNvSpPr txBox="true"/>
          <p:nvPr/>
        </p:nvSpPr>
        <p:spPr>
          <a:xfrm rot="0">
            <a:off x="2422394" y="6610293"/>
            <a:ext cx="4721509" cy="758825"/>
          </a:xfrm>
          <a:prstGeom prst="rect">
            <a:avLst/>
          </a:prstGeom>
        </p:spPr>
        <p:txBody>
          <a:bodyPr anchor="t" rtlCol="false" tIns="0" lIns="0" bIns="0" rIns="0">
            <a:spAutoFit/>
          </a:bodyPr>
          <a:lstStyle/>
          <a:p>
            <a:pPr algn="l" marL="0" indent="0" lvl="0">
              <a:lnSpc>
                <a:spcPts val="6399"/>
              </a:lnSpc>
              <a:spcBef>
                <a:spcPct val="0"/>
              </a:spcBef>
            </a:pPr>
            <a:r>
              <a:rPr lang="en-US" sz="3999" strike="noStrike" u="none">
                <a:solidFill>
                  <a:srgbClr val="000000"/>
                </a:solidFill>
                <a:latin typeface="29LT Riwaya Informal"/>
                <a:ea typeface="29LT Riwaya Informal"/>
                <a:cs typeface="29LT Riwaya Informal"/>
                <a:sym typeface="29LT Riwaya Informal"/>
              </a:rPr>
              <a:t>KALI LINUX </a:t>
            </a:r>
          </a:p>
        </p:txBody>
      </p:sp>
      <p:sp>
        <p:nvSpPr>
          <p:cNvPr name="TextBox 12" id="12"/>
          <p:cNvSpPr txBox="true"/>
          <p:nvPr/>
        </p:nvSpPr>
        <p:spPr>
          <a:xfrm rot="0">
            <a:off x="2306287" y="8315015"/>
            <a:ext cx="4196450" cy="758825"/>
          </a:xfrm>
          <a:prstGeom prst="rect">
            <a:avLst/>
          </a:prstGeom>
        </p:spPr>
        <p:txBody>
          <a:bodyPr anchor="t" rtlCol="false" tIns="0" lIns="0" bIns="0" rIns="0">
            <a:spAutoFit/>
          </a:bodyPr>
          <a:lstStyle/>
          <a:p>
            <a:pPr algn="l" marL="0" indent="0" lvl="0">
              <a:lnSpc>
                <a:spcPts val="6399"/>
              </a:lnSpc>
              <a:spcBef>
                <a:spcPct val="0"/>
              </a:spcBef>
            </a:pPr>
            <a:r>
              <a:rPr lang="en-US" sz="3999" strike="noStrike" u="none">
                <a:solidFill>
                  <a:srgbClr val="000000"/>
                </a:solidFill>
                <a:latin typeface="29LT Riwaya Informal"/>
                <a:ea typeface="29LT Riwaya Informal"/>
                <a:cs typeface="29LT Riwaya Informal"/>
                <a:sym typeface="29LT Riwaya Informal"/>
              </a:rPr>
              <a:t>METASPLOITABLE</a:t>
            </a:r>
          </a:p>
        </p:txBody>
      </p:sp>
      <p:sp>
        <p:nvSpPr>
          <p:cNvPr name="TextBox 13" id="13"/>
          <p:cNvSpPr txBox="true"/>
          <p:nvPr/>
        </p:nvSpPr>
        <p:spPr>
          <a:xfrm rot="0">
            <a:off x="1028700" y="899680"/>
            <a:ext cx="6751624" cy="830580"/>
          </a:xfrm>
          <a:prstGeom prst="rect">
            <a:avLst/>
          </a:prstGeom>
        </p:spPr>
        <p:txBody>
          <a:bodyPr anchor="t" rtlCol="false" tIns="0" lIns="0" bIns="0" rIns="0">
            <a:spAutoFit/>
          </a:bodyPr>
          <a:lstStyle/>
          <a:p>
            <a:pPr algn="l">
              <a:lnSpc>
                <a:spcPts val="6360"/>
              </a:lnSpc>
            </a:pPr>
            <a:r>
              <a:rPr lang="en-US" sz="6000">
                <a:solidFill>
                  <a:srgbClr val="000000"/>
                </a:solidFill>
                <a:latin typeface="29LT Riwaya Informal"/>
                <a:ea typeface="29LT Riwaya Informal"/>
                <a:cs typeface="29LT Riwaya Informal"/>
                <a:sym typeface="29LT Riwaya Informal"/>
              </a:rPr>
              <a:t>TOOLs WE USED</a:t>
            </a:r>
          </a:p>
        </p:txBody>
      </p:sp>
      <p:sp>
        <p:nvSpPr>
          <p:cNvPr name="TextBox 14" id="14"/>
          <p:cNvSpPr txBox="true"/>
          <p:nvPr/>
        </p:nvSpPr>
        <p:spPr>
          <a:xfrm rot="0">
            <a:off x="7913372" y="2784237"/>
            <a:ext cx="8399839" cy="1544319"/>
          </a:xfrm>
          <a:prstGeom prst="rect">
            <a:avLst/>
          </a:prstGeom>
        </p:spPr>
        <p:txBody>
          <a:bodyPr anchor="t" rtlCol="false" tIns="0" lIns="0" bIns="0" rIns="0">
            <a:spAutoFit/>
          </a:bodyPr>
          <a:lstStyle/>
          <a:p>
            <a:pPr algn="l">
              <a:lnSpc>
                <a:spcPts val="4160"/>
              </a:lnSpc>
            </a:pPr>
            <a:r>
              <a:rPr lang="en-US" sz="2600">
                <a:solidFill>
                  <a:srgbClr val="FFFFFF"/>
                </a:solidFill>
                <a:latin typeface="29LT Riwaya Informal"/>
                <a:ea typeface="29LT Riwaya Informal"/>
                <a:cs typeface="29LT Riwaya Informal"/>
                <a:sym typeface="29LT Riwaya Informal"/>
              </a:rPr>
              <a:t>Used to create virtual machines, allowing us to simulate and isolate multiple environments for testing without affecting the actual systems</a:t>
            </a:r>
          </a:p>
        </p:txBody>
      </p:sp>
      <p:sp>
        <p:nvSpPr>
          <p:cNvPr name="TextBox 15" id="15"/>
          <p:cNvSpPr txBox="true"/>
          <p:nvPr/>
        </p:nvSpPr>
        <p:spPr>
          <a:xfrm rot="0">
            <a:off x="7913372" y="4491790"/>
            <a:ext cx="8399839" cy="1544320"/>
          </a:xfrm>
          <a:prstGeom prst="rect">
            <a:avLst/>
          </a:prstGeom>
        </p:spPr>
        <p:txBody>
          <a:bodyPr anchor="t" rtlCol="false" tIns="0" lIns="0" bIns="0" rIns="0">
            <a:spAutoFit/>
          </a:bodyPr>
          <a:lstStyle/>
          <a:p>
            <a:pPr algn="l">
              <a:lnSpc>
                <a:spcPts val="4160"/>
              </a:lnSpc>
            </a:pPr>
            <a:r>
              <a:rPr lang="en-US" sz="2600">
                <a:solidFill>
                  <a:srgbClr val="FFFFFF"/>
                </a:solidFill>
                <a:latin typeface="29LT Riwaya Informal"/>
                <a:ea typeface="29LT Riwaya Informal"/>
                <a:cs typeface="29LT Riwaya Informal"/>
                <a:sym typeface="29LT Riwaya Informal"/>
              </a:rPr>
              <a:t>A network emulation tool that enabled us to design and test complex network scenarios and configurations in a virtualized environment</a:t>
            </a:r>
          </a:p>
        </p:txBody>
      </p:sp>
      <p:sp>
        <p:nvSpPr>
          <p:cNvPr name="TextBox 16" id="16"/>
          <p:cNvSpPr txBox="true"/>
          <p:nvPr/>
        </p:nvSpPr>
        <p:spPr>
          <a:xfrm rot="0">
            <a:off x="7913372" y="6159935"/>
            <a:ext cx="8399839" cy="1544320"/>
          </a:xfrm>
          <a:prstGeom prst="rect">
            <a:avLst/>
          </a:prstGeom>
        </p:spPr>
        <p:txBody>
          <a:bodyPr anchor="t" rtlCol="false" tIns="0" lIns="0" bIns="0" rIns="0">
            <a:spAutoFit/>
          </a:bodyPr>
          <a:lstStyle/>
          <a:p>
            <a:pPr algn="l">
              <a:lnSpc>
                <a:spcPts val="4160"/>
              </a:lnSpc>
            </a:pPr>
            <a:r>
              <a:rPr lang="en-US" sz="2600">
                <a:solidFill>
                  <a:srgbClr val="FFFFFF"/>
                </a:solidFill>
                <a:latin typeface="29LT Riwaya Informal"/>
                <a:ea typeface="29LT Riwaya Informal"/>
                <a:cs typeface="29LT Riwaya Informal"/>
                <a:sym typeface="29LT Riwaya Informal"/>
              </a:rPr>
              <a:t>A security-focused operating system packed with penetration testing tools. It was essential for conducting vulnerability assessments and penetration testing</a:t>
            </a:r>
          </a:p>
        </p:txBody>
      </p:sp>
      <p:sp>
        <p:nvSpPr>
          <p:cNvPr name="TextBox 17" id="17"/>
          <p:cNvSpPr txBox="true"/>
          <p:nvPr/>
        </p:nvSpPr>
        <p:spPr>
          <a:xfrm rot="0">
            <a:off x="7913372" y="7857963"/>
            <a:ext cx="8399839" cy="1544320"/>
          </a:xfrm>
          <a:prstGeom prst="rect">
            <a:avLst/>
          </a:prstGeom>
        </p:spPr>
        <p:txBody>
          <a:bodyPr anchor="t" rtlCol="false" tIns="0" lIns="0" bIns="0" rIns="0">
            <a:spAutoFit/>
          </a:bodyPr>
          <a:lstStyle/>
          <a:p>
            <a:pPr algn="l">
              <a:lnSpc>
                <a:spcPts val="4160"/>
              </a:lnSpc>
            </a:pPr>
            <a:r>
              <a:rPr lang="en-US" sz="2600">
                <a:solidFill>
                  <a:srgbClr val="FFFFFF"/>
                </a:solidFill>
                <a:latin typeface="29LT Riwaya Informal"/>
                <a:ea typeface="29LT Riwaya Informal"/>
                <a:cs typeface="29LT Riwaya Informal"/>
                <a:sym typeface="29LT Riwaya Informal"/>
              </a:rPr>
              <a:t>A deliberately vulnerable virtual machine used to safely practice penetration testing, helping to identify security flaws and assess the effectiveness of remediation</a:t>
            </a:r>
          </a:p>
        </p:txBody>
      </p:sp>
      <p:sp>
        <p:nvSpPr>
          <p:cNvPr name="Freeform 18" id="18"/>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AutoShape 19" id="19"/>
          <p:cNvSpPr/>
          <p:nvPr/>
        </p:nvSpPr>
        <p:spPr>
          <a:xfrm>
            <a:off x="7913372" y="4347603"/>
            <a:ext cx="8848262" cy="0"/>
          </a:xfrm>
          <a:prstGeom prst="line">
            <a:avLst/>
          </a:prstGeom>
          <a:ln cap="flat" w="9525">
            <a:solidFill>
              <a:srgbClr val="FFFFFF"/>
            </a:solidFill>
            <a:prstDash val="solid"/>
            <a:headEnd type="none" len="sm" w="sm"/>
            <a:tailEnd type="none" len="sm" w="sm"/>
          </a:ln>
        </p:spPr>
      </p:sp>
      <p:sp>
        <p:nvSpPr>
          <p:cNvPr name="AutoShape 20" id="20"/>
          <p:cNvSpPr/>
          <p:nvPr/>
        </p:nvSpPr>
        <p:spPr>
          <a:xfrm>
            <a:off x="7913372" y="6013606"/>
            <a:ext cx="8848262" cy="0"/>
          </a:xfrm>
          <a:prstGeom prst="line">
            <a:avLst/>
          </a:prstGeom>
          <a:ln cap="flat" w="9525">
            <a:solidFill>
              <a:srgbClr val="FFFFFF"/>
            </a:solidFill>
            <a:prstDash val="solid"/>
            <a:headEnd type="none" len="sm" w="sm"/>
            <a:tailEnd type="none" len="sm" w="sm"/>
          </a:ln>
        </p:spPr>
      </p:sp>
      <p:sp>
        <p:nvSpPr>
          <p:cNvPr name="AutoShape 21" id="21"/>
          <p:cNvSpPr/>
          <p:nvPr/>
        </p:nvSpPr>
        <p:spPr>
          <a:xfrm>
            <a:off x="7913372" y="7679609"/>
            <a:ext cx="8848262" cy="0"/>
          </a:xfrm>
          <a:prstGeom prst="line">
            <a:avLst/>
          </a:prstGeom>
          <a:ln cap="flat" w="9525">
            <a:solidFill>
              <a:srgbClr val="FFFFFF"/>
            </a:solidFill>
            <a:prstDash val="solid"/>
            <a:headEnd type="none" len="sm" w="sm"/>
            <a:tailEnd type="none" len="sm" w="sm"/>
          </a:ln>
        </p:spPr>
      </p:sp>
      <p:sp>
        <p:nvSpPr>
          <p:cNvPr name="AutoShape 22" id="22"/>
          <p:cNvSpPr/>
          <p:nvPr/>
        </p:nvSpPr>
        <p:spPr>
          <a:xfrm>
            <a:off x="7913372" y="9345612"/>
            <a:ext cx="8848262"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2950">
            <a:off x="5233518" y="-2724858"/>
            <a:ext cx="17099414" cy="6198537"/>
          </a:xfrm>
          <a:custGeom>
            <a:avLst/>
            <a:gdLst/>
            <a:ahLst/>
            <a:cxnLst/>
            <a:rect r="r" b="b" t="t" l="l"/>
            <a:pathLst>
              <a:path h="6198537" w="17099414">
                <a:moveTo>
                  <a:pt x="17099413" y="6198537"/>
                </a:moveTo>
                <a:lnTo>
                  <a:pt x="0" y="6198537"/>
                </a:lnTo>
                <a:lnTo>
                  <a:pt x="0" y="0"/>
                </a:lnTo>
                <a:lnTo>
                  <a:pt x="17099413" y="0"/>
                </a:lnTo>
                <a:lnTo>
                  <a:pt x="17099413" y="6198537"/>
                </a:lnTo>
                <a:close/>
              </a:path>
            </a:pathLst>
          </a:custGeom>
          <a:blipFill>
            <a:blip r:embed="rId2"/>
            <a:stretch>
              <a:fillRect l="0" t="0" r="0" b="0"/>
            </a:stretch>
          </a:blipFill>
        </p:spPr>
      </p:sp>
      <p:sp>
        <p:nvSpPr>
          <p:cNvPr name="Freeform 3" id="3"/>
          <p:cNvSpPr/>
          <p:nvPr/>
        </p:nvSpPr>
        <p:spPr>
          <a:xfrm flipH="false" flipV="false" rot="7154980">
            <a:off x="10551071" y="2207406"/>
            <a:ext cx="6843880" cy="6843880"/>
          </a:xfrm>
          <a:custGeom>
            <a:avLst/>
            <a:gdLst/>
            <a:ahLst/>
            <a:cxnLst/>
            <a:rect r="r" b="b" t="t" l="l"/>
            <a:pathLst>
              <a:path h="6843880" w="6843880">
                <a:moveTo>
                  <a:pt x="0" y="0"/>
                </a:moveTo>
                <a:lnTo>
                  <a:pt x="6843880" y="0"/>
                </a:lnTo>
                <a:lnTo>
                  <a:pt x="6843880" y="6843880"/>
                </a:lnTo>
                <a:lnTo>
                  <a:pt x="0" y="68438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989434" y="2567647"/>
            <a:ext cx="6111368" cy="611136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0732" t="0" r="-50732" b="0"/>
              </a:stretch>
            </a:blipFill>
            <a:ln w="266700" cap="sq">
              <a:gradFill>
                <a:gsLst>
                  <a:gs pos="0">
                    <a:srgbClr val="0048C8">
                      <a:alpha val="100000"/>
                    </a:srgbClr>
                  </a:gs>
                  <a:gs pos="100000">
                    <a:srgbClr val="00A3EB">
                      <a:alpha val="100000"/>
                    </a:srgbClr>
                  </a:gs>
                </a:gsLst>
                <a:lin ang="2700000"/>
              </a:gradFill>
              <a:prstDash val="solid"/>
              <a:miter/>
            </a:ln>
          </p:spPr>
        </p:sp>
      </p:grpSp>
      <p:grpSp>
        <p:nvGrpSpPr>
          <p:cNvPr name="Group 6" id="6"/>
          <p:cNvGrpSpPr/>
          <p:nvPr/>
        </p:nvGrpSpPr>
        <p:grpSpPr>
          <a:xfrm rot="0">
            <a:off x="993281" y="5350131"/>
            <a:ext cx="4216112" cy="1029415"/>
            <a:chOff x="0" y="0"/>
            <a:chExt cx="1255090" cy="306445"/>
          </a:xfrm>
        </p:grpSpPr>
        <p:sp>
          <p:nvSpPr>
            <p:cNvPr name="Freeform 7" id="7"/>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8" id="8"/>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470632" y="5350131"/>
            <a:ext cx="4216112" cy="1029415"/>
            <a:chOff x="0" y="0"/>
            <a:chExt cx="1255090" cy="306445"/>
          </a:xfrm>
        </p:grpSpPr>
        <p:sp>
          <p:nvSpPr>
            <p:cNvPr name="Freeform 10" id="10"/>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11" id="11"/>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730994" y="4905375"/>
            <a:ext cx="1261011" cy="126101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208344" y="4905375"/>
            <a:ext cx="1261011" cy="126101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784399" y="4958781"/>
            <a:ext cx="1154200" cy="11542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261750" y="4958781"/>
            <a:ext cx="1154200" cy="11542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4024695" y="5199076"/>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8502046" y="5199076"/>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993281" y="7110052"/>
            <a:ext cx="4216112" cy="1029415"/>
            <a:chOff x="0" y="0"/>
            <a:chExt cx="1255090" cy="306445"/>
          </a:xfrm>
        </p:grpSpPr>
        <p:sp>
          <p:nvSpPr>
            <p:cNvPr name="Freeform 27" id="27"/>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28" id="28"/>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5470632" y="7110052"/>
            <a:ext cx="4216112" cy="1029415"/>
            <a:chOff x="0" y="0"/>
            <a:chExt cx="1255090" cy="306445"/>
          </a:xfrm>
        </p:grpSpPr>
        <p:sp>
          <p:nvSpPr>
            <p:cNvPr name="Freeform 30" id="30"/>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31" id="31"/>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3730994" y="6665296"/>
            <a:ext cx="1261011" cy="126101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8208344" y="6665296"/>
            <a:ext cx="1261011" cy="126101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3784399" y="6718702"/>
            <a:ext cx="1154200" cy="115420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8261750" y="6718702"/>
            <a:ext cx="1154200" cy="115420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4" id="44"/>
          <p:cNvSpPr/>
          <p:nvPr/>
        </p:nvSpPr>
        <p:spPr>
          <a:xfrm flipH="false" flipV="false" rot="0">
            <a:off x="4024695" y="6958997"/>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5" id="45"/>
          <p:cNvSpPr/>
          <p:nvPr/>
        </p:nvSpPr>
        <p:spPr>
          <a:xfrm flipH="false" flipV="false" rot="0">
            <a:off x="8502046" y="6958997"/>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6" id="46"/>
          <p:cNvGrpSpPr/>
          <p:nvPr/>
        </p:nvGrpSpPr>
        <p:grpSpPr>
          <a:xfrm rot="0">
            <a:off x="993281" y="8793773"/>
            <a:ext cx="4216112" cy="1029415"/>
            <a:chOff x="0" y="0"/>
            <a:chExt cx="1255090" cy="306445"/>
          </a:xfrm>
        </p:grpSpPr>
        <p:sp>
          <p:nvSpPr>
            <p:cNvPr name="Freeform 47" id="47"/>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48" id="48"/>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5470632" y="8793773"/>
            <a:ext cx="4216112" cy="1029415"/>
            <a:chOff x="0" y="0"/>
            <a:chExt cx="1255090" cy="306445"/>
          </a:xfrm>
        </p:grpSpPr>
        <p:sp>
          <p:nvSpPr>
            <p:cNvPr name="Freeform 50" id="50"/>
            <p:cNvSpPr/>
            <p:nvPr/>
          </p:nvSpPr>
          <p:spPr>
            <a:xfrm flipH="false" flipV="false" rot="0">
              <a:off x="0" y="0"/>
              <a:ext cx="1255090" cy="306445"/>
            </a:xfrm>
            <a:custGeom>
              <a:avLst/>
              <a:gdLst/>
              <a:ahLst/>
              <a:cxnLst/>
              <a:rect r="r" b="b" t="t" l="l"/>
              <a:pathLst>
                <a:path h="306445" w="1255090">
                  <a:moveTo>
                    <a:pt x="84468" y="0"/>
                  </a:moveTo>
                  <a:lnTo>
                    <a:pt x="1170622" y="0"/>
                  </a:lnTo>
                  <a:cubicBezTo>
                    <a:pt x="1193024" y="0"/>
                    <a:pt x="1214509" y="8899"/>
                    <a:pt x="1230350" y="24740"/>
                  </a:cubicBezTo>
                  <a:cubicBezTo>
                    <a:pt x="1246191" y="40581"/>
                    <a:pt x="1255090" y="62066"/>
                    <a:pt x="1255090" y="84468"/>
                  </a:cubicBezTo>
                  <a:lnTo>
                    <a:pt x="1255090" y="221977"/>
                  </a:lnTo>
                  <a:cubicBezTo>
                    <a:pt x="1255090" y="244379"/>
                    <a:pt x="1246191" y="265864"/>
                    <a:pt x="1230350" y="281705"/>
                  </a:cubicBezTo>
                  <a:cubicBezTo>
                    <a:pt x="1214509" y="297546"/>
                    <a:pt x="1193024" y="306445"/>
                    <a:pt x="1170622" y="306445"/>
                  </a:cubicBezTo>
                  <a:lnTo>
                    <a:pt x="84468" y="306445"/>
                  </a:lnTo>
                  <a:cubicBezTo>
                    <a:pt x="62066" y="306445"/>
                    <a:pt x="40581" y="297546"/>
                    <a:pt x="24740" y="281705"/>
                  </a:cubicBezTo>
                  <a:cubicBezTo>
                    <a:pt x="8899" y="265864"/>
                    <a:pt x="0" y="244379"/>
                    <a:pt x="0" y="221977"/>
                  </a:cubicBezTo>
                  <a:lnTo>
                    <a:pt x="0" y="84468"/>
                  </a:lnTo>
                  <a:cubicBezTo>
                    <a:pt x="0" y="62066"/>
                    <a:pt x="8899" y="40581"/>
                    <a:pt x="24740" y="24740"/>
                  </a:cubicBezTo>
                  <a:cubicBezTo>
                    <a:pt x="40581" y="8899"/>
                    <a:pt x="62066" y="0"/>
                    <a:pt x="84468" y="0"/>
                  </a:cubicBezTo>
                  <a:close/>
                </a:path>
              </a:pathLst>
            </a:custGeom>
            <a:solidFill>
              <a:srgbClr val="FFFFFF"/>
            </a:solidFill>
            <a:ln w="28575" cap="rnd">
              <a:gradFill>
                <a:gsLst>
                  <a:gs pos="0">
                    <a:srgbClr val="013696">
                      <a:alpha val="100000"/>
                    </a:srgbClr>
                  </a:gs>
                  <a:gs pos="100000">
                    <a:srgbClr val="0F55E3">
                      <a:alpha val="100000"/>
                    </a:srgbClr>
                  </a:gs>
                </a:gsLst>
                <a:lin ang="2700000"/>
              </a:gradFill>
              <a:prstDash val="solid"/>
              <a:round/>
            </a:ln>
          </p:spPr>
        </p:sp>
        <p:sp>
          <p:nvSpPr>
            <p:cNvPr name="TextBox 51" id="51"/>
            <p:cNvSpPr txBox="true"/>
            <p:nvPr/>
          </p:nvSpPr>
          <p:spPr>
            <a:xfrm>
              <a:off x="0" y="-38100"/>
              <a:ext cx="1255090" cy="344545"/>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3730994" y="8349017"/>
            <a:ext cx="1261011" cy="126101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54" id="5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8208344" y="8349017"/>
            <a:ext cx="1261011" cy="126101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sq">
              <a:noFill/>
              <a:prstDash val="solid"/>
              <a:miter/>
            </a:ln>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3784399" y="8402423"/>
            <a:ext cx="1154200" cy="115420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8261750" y="8402423"/>
            <a:ext cx="1154200" cy="1154200"/>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true">
              <a:gsLst>
                <a:gs pos="0">
                  <a:srgbClr val="013696">
                    <a:alpha val="100000"/>
                  </a:srgbClr>
                </a:gs>
                <a:gs pos="100000">
                  <a:srgbClr val="0F55E3">
                    <a:alpha val="100000"/>
                  </a:srgbClr>
                </a:gs>
              </a:gsLst>
              <a:lin ang="2700000"/>
            </a:gradFill>
            <a:ln cap="sq">
              <a:no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4024695" y="8642718"/>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5" id="65"/>
          <p:cNvSpPr/>
          <p:nvPr/>
        </p:nvSpPr>
        <p:spPr>
          <a:xfrm flipH="false" flipV="false" rot="0">
            <a:off x="8502046" y="8642718"/>
            <a:ext cx="673608" cy="673608"/>
          </a:xfrm>
          <a:custGeom>
            <a:avLst/>
            <a:gdLst/>
            <a:ahLst/>
            <a:cxnLst/>
            <a:rect r="r" b="b" t="t" l="l"/>
            <a:pathLst>
              <a:path h="673608" w="673608">
                <a:moveTo>
                  <a:pt x="0" y="0"/>
                </a:moveTo>
                <a:lnTo>
                  <a:pt x="673608" y="0"/>
                </a:lnTo>
                <a:lnTo>
                  <a:pt x="673608" y="673609"/>
                </a:lnTo>
                <a:lnTo>
                  <a:pt x="0" y="6736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6" id="66"/>
          <p:cNvSpPr txBox="true"/>
          <p:nvPr/>
        </p:nvSpPr>
        <p:spPr>
          <a:xfrm rot="0">
            <a:off x="1028700" y="847867"/>
            <a:ext cx="7317952" cy="851206"/>
          </a:xfrm>
          <a:prstGeom prst="rect">
            <a:avLst/>
          </a:prstGeom>
        </p:spPr>
        <p:txBody>
          <a:bodyPr anchor="t" rtlCol="false" tIns="0" lIns="0" bIns="0" rIns="0">
            <a:spAutoFit/>
          </a:bodyPr>
          <a:lstStyle/>
          <a:p>
            <a:pPr algn="l">
              <a:lnSpc>
                <a:spcPts val="6453"/>
              </a:lnSpc>
            </a:pPr>
            <a:r>
              <a:rPr lang="en-US" sz="6088" u="sng">
                <a:solidFill>
                  <a:srgbClr val="000000"/>
                </a:solidFill>
                <a:latin typeface="29LT Riwaya Informal"/>
                <a:ea typeface="29LT Riwaya Informal"/>
                <a:cs typeface="29LT Riwaya Informal"/>
                <a:sym typeface="29LT Riwaya Informal"/>
              </a:rPr>
              <a:t>WEEK 1</a:t>
            </a:r>
          </a:p>
        </p:txBody>
      </p:sp>
      <p:sp>
        <p:nvSpPr>
          <p:cNvPr name="TextBox 67" id="67"/>
          <p:cNvSpPr txBox="true"/>
          <p:nvPr/>
        </p:nvSpPr>
        <p:spPr>
          <a:xfrm rot="0">
            <a:off x="1240771" y="5419640"/>
            <a:ext cx="2490222" cy="880872"/>
          </a:xfrm>
          <a:prstGeom prst="rect">
            <a:avLst/>
          </a:prstGeom>
        </p:spPr>
        <p:txBody>
          <a:bodyPr anchor="t" rtlCol="false" tIns="0" lIns="0" bIns="0" rIns="0">
            <a:spAutoFit/>
          </a:bodyPr>
          <a:lstStyle/>
          <a:p>
            <a:pPr algn="l">
              <a:lnSpc>
                <a:spcPts val="2393"/>
              </a:lnSpc>
            </a:pPr>
            <a:r>
              <a:rPr lang="en-US" sz="1899" b="true">
                <a:solidFill>
                  <a:srgbClr val="000000"/>
                </a:solidFill>
                <a:latin typeface="Canva Sans Bold"/>
                <a:ea typeface="Canva Sans Bold"/>
                <a:cs typeface="Canva Sans Bold"/>
                <a:sym typeface="Canva Sans Bold"/>
              </a:rPr>
              <a:t>Apache PHP-CG</a:t>
            </a:r>
          </a:p>
          <a:p>
            <a:pPr algn="l">
              <a:lnSpc>
                <a:spcPts val="2393"/>
              </a:lnSpc>
            </a:pPr>
            <a:r>
              <a:rPr lang="en-US" sz="1899" b="true">
                <a:solidFill>
                  <a:srgbClr val="000000"/>
                </a:solidFill>
                <a:latin typeface="Canva Sans Bold"/>
                <a:ea typeface="Canva Sans Bold"/>
                <a:cs typeface="Canva Sans Bold"/>
                <a:sym typeface="Canva Sans Bold"/>
              </a:rPr>
              <a:t>I Remote Code Execution</a:t>
            </a:r>
          </a:p>
        </p:txBody>
      </p:sp>
      <p:sp>
        <p:nvSpPr>
          <p:cNvPr name="TextBox 68" id="68"/>
          <p:cNvSpPr txBox="true"/>
          <p:nvPr/>
        </p:nvSpPr>
        <p:spPr>
          <a:xfrm rot="0">
            <a:off x="5668730" y="5419640"/>
            <a:ext cx="2593020" cy="880872"/>
          </a:xfrm>
          <a:prstGeom prst="rect">
            <a:avLst/>
          </a:prstGeom>
        </p:spPr>
        <p:txBody>
          <a:bodyPr anchor="t" rtlCol="false" tIns="0" lIns="0" bIns="0" rIns="0">
            <a:spAutoFit/>
          </a:bodyPr>
          <a:lstStyle/>
          <a:p>
            <a:pPr algn="just" marL="0" indent="0" lvl="0">
              <a:lnSpc>
                <a:spcPts val="2393"/>
              </a:lnSpc>
              <a:spcBef>
                <a:spcPct val="0"/>
              </a:spcBef>
            </a:pPr>
            <a:r>
              <a:rPr lang="en-US" b="true" sz="1899" strike="noStrike" u="none">
                <a:solidFill>
                  <a:srgbClr val="000000"/>
                </a:solidFill>
                <a:latin typeface="Canva Sans Bold"/>
                <a:ea typeface="Canva Sans Bold"/>
                <a:cs typeface="Canva Sans Bold"/>
                <a:sym typeface="Canva Sans Bold"/>
              </a:rPr>
              <a:t>Apache Tomcat Ajp</a:t>
            </a:r>
          </a:p>
          <a:p>
            <a:pPr algn="just" marL="0" indent="0" lvl="0">
              <a:lnSpc>
                <a:spcPts val="2393"/>
              </a:lnSpc>
              <a:spcBef>
                <a:spcPct val="0"/>
              </a:spcBef>
            </a:pPr>
            <a:r>
              <a:rPr lang="en-US" b="true" sz="1899" strike="noStrike" u="none">
                <a:solidFill>
                  <a:srgbClr val="000000"/>
                </a:solidFill>
                <a:latin typeface="Canva Sans Bold"/>
                <a:ea typeface="Canva Sans Bold"/>
                <a:cs typeface="Canva Sans Bold"/>
                <a:sym typeface="Canva Sans Bold"/>
              </a:rPr>
              <a:t> Connector Request</a:t>
            </a:r>
          </a:p>
          <a:p>
            <a:pPr algn="just" marL="0" indent="0" lvl="0">
              <a:lnSpc>
                <a:spcPts val="2393"/>
              </a:lnSpc>
              <a:spcBef>
                <a:spcPct val="0"/>
              </a:spcBef>
            </a:pPr>
            <a:r>
              <a:rPr lang="en-US" b="true" sz="1899" strike="noStrike" u="none">
                <a:solidFill>
                  <a:srgbClr val="000000"/>
                </a:solidFill>
                <a:latin typeface="Canva Sans Bold"/>
                <a:ea typeface="Canva Sans Bold"/>
                <a:cs typeface="Canva Sans Bold"/>
                <a:sym typeface="Canva Sans Bold"/>
              </a:rPr>
              <a:t> Injection</a:t>
            </a:r>
          </a:p>
        </p:txBody>
      </p:sp>
      <p:sp>
        <p:nvSpPr>
          <p:cNvPr name="TextBox 69" id="69"/>
          <p:cNvSpPr txBox="true"/>
          <p:nvPr/>
        </p:nvSpPr>
        <p:spPr>
          <a:xfrm rot="0">
            <a:off x="1132946" y="1597190"/>
            <a:ext cx="9638224" cy="3780154"/>
          </a:xfrm>
          <a:prstGeom prst="rect">
            <a:avLst/>
          </a:prstGeom>
        </p:spPr>
        <p:txBody>
          <a:bodyPr anchor="t" rtlCol="false" tIns="0" lIns="0" bIns="0" rIns="0">
            <a:spAutoFit/>
          </a:bodyPr>
          <a:lstStyle/>
          <a:p>
            <a:pPr algn="just">
              <a:lnSpc>
                <a:spcPts val="3040"/>
              </a:lnSpc>
            </a:pPr>
            <a:r>
              <a:rPr lang="en-US" sz="1900">
                <a:solidFill>
                  <a:srgbClr val="000000"/>
                </a:solidFill>
                <a:latin typeface="29LT Riwaya Informal"/>
                <a:ea typeface="29LT Riwaya Informal"/>
                <a:cs typeface="29LT Riwaya Informal"/>
                <a:sym typeface="29LT Riwaya Informal"/>
              </a:rPr>
              <a:t>In the first week, we initiated the vulnerability assessment process by setting up the network environment. This included configuring both the vulnerable machine and the Kali Linux machine for penetration testing. The network consists of a vulnerable machine with IP 10.0.0.10/24 connected to Router R1 through interface e0/0, and a Kali Linux machine used to scan the network.</a:t>
            </a:r>
          </a:p>
          <a:p>
            <a:pPr algn="just">
              <a:lnSpc>
                <a:spcPts val="3040"/>
              </a:lnSpc>
            </a:pPr>
            <a:r>
              <a:rPr lang="en-US" sz="1900">
                <a:solidFill>
                  <a:srgbClr val="000000"/>
                </a:solidFill>
                <a:latin typeface="29LT Riwaya Informal"/>
                <a:ea typeface="29LT Riwaya Informal"/>
                <a:cs typeface="29LT Riwaya Informal"/>
                <a:sym typeface="29LT Riwaya Informal"/>
              </a:rPr>
              <a:t>Using tools like Nessus, we conducted a preliminary scan to identify critical vulnerabilities. The focus was on the following:</a:t>
            </a:r>
          </a:p>
          <a:p>
            <a:pPr algn="just" marL="410213" indent="-205106" lvl="1">
              <a:lnSpc>
                <a:spcPts val="3040"/>
              </a:lnSpc>
              <a:buFont typeface="Arial"/>
              <a:buChar char="•"/>
            </a:pPr>
            <a:r>
              <a:rPr lang="en-US" sz="1900">
                <a:solidFill>
                  <a:srgbClr val="000000"/>
                </a:solidFill>
                <a:latin typeface="29LT Riwaya Informal"/>
                <a:ea typeface="29LT Riwaya Informal"/>
                <a:cs typeface="29LT Riwaya Informal"/>
                <a:sym typeface="29LT Riwaya Informal"/>
              </a:rPr>
              <a:t>Vulnerable Machine (IP: 10.0.0.10)</a:t>
            </a:r>
          </a:p>
          <a:p>
            <a:pPr algn="just" marL="820425" indent="-273475" lvl="2">
              <a:lnSpc>
                <a:spcPts val="3040"/>
              </a:lnSpc>
              <a:buFont typeface="Arial"/>
              <a:buChar char="⚬"/>
            </a:pPr>
            <a:r>
              <a:rPr lang="en-US" sz="1900">
                <a:solidFill>
                  <a:srgbClr val="000000"/>
                </a:solidFill>
                <a:latin typeface="29LT Riwaya Informal"/>
                <a:ea typeface="29LT Riwaya Informal"/>
                <a:cs typeface="29LT Riwaya Informal"/>
                <a:sym typeface="29LT Riwaya Informal"/>
              </a:rPr>
              <a:t>The machine had several critical vulnerabilities, including remote code execution and injection flaws.</a:t>
            </a:r>
          </a:p>
          <a:p>
            <a:pPr algn="just">
              <a:lnSpc>
                <a:spcPts val="3040"/>
              </a:lnSpc>
            </a:pPr>
          </a:p>
        </p:txBody>
      </p:sp>
      <p:sp>
        <p:nvSpPr>
          <p:cNvPr name="TextBox 70" id="70"/>
          <p:cNvSpPr txBox="true"/>
          <p:nvPr/>
        </p:nvSpPr>
        <p:spPr>
          <a:xfrm rot="0">
            <a:off x="1240771" y="7188905"/>
            <a:ext cx="2436817" cy="862185"/>
          </a:xfrm>
          <a:prstGeom prst="rect">
            <a:avLst/>
          </a:prstGeom>
        </p:spPr>
        <p:txBody>
          <a:bodyPr anchor="t" rtlCol="false" tIns="0" lIns="0" bIns="0" rIns="0">
            <a:spAutoFit/>
          </a:bodyPr>
          <a:lstStyle/>
          <a:p>
            <a:pPr algn="l">
              <a:lnSpc>
                <a:spcPts val="2342"/>
              </a:lnSpc>
            </a:pPr>
            <a:r>
              <a:rPr lang="en-US" sz="1859" b="true">
                <a:solidFill>
                  <a:srgbClr val="000000"/>
                </a:solidFill>
                <a:latin typeface="Canva Sans Bold"/>
                <a:ea typeface="Canva Sans Bold"/>
                <a:cs typeface="Canva Sans Bold"/>
                <a:sym typeface="Canva Sans Bold"/>
              </a:rPr>
              <a:t>Bind Shell</a:t>
            </a:r>
          </a:p>
          <a:p>
            <a:pPr algn="l">
              <a:lnSpc>
                <a:spcPts val="2342"/>
              </a:lnSpc>
            </a:pPr>
            <a:r>
              <a:rPr lang="en-US" sz="1859" b="true">
                <a:solidFill>
                  <a:srgbClr val="000000"/>
                </a:solidFill>
                <a:latin typeface="Canva Sans Bold"/>
                <a:ea typeface="Canva Sans Bold"/>
                <a:cs typeface="Canva Sans Bold"/>
                <a:sym typeface="Canva Sans Bold"/>
              </a:rPr>
              <a:t> Backdoor Detection</a:t>
            </a:r>
          </a:p>
          <a:p>
            <a:pPr algn="l">
              <a:lnSpc>
                <a:spcPts val="2342"/>
              </a:lnSpc>
            </a:pPr>
          </a:p>
        </p:txBody>
      </p:sp>
      <p:sp>
        <p:nvSpPr>
          <p:cNvPr name="TextBox 71" id="71"/>
          <p:cNvSpPr txBox="true"/>
          <p:nvPr/>
        </p:nvSpPr>
        <p:spPr>
          <a:xfrm rot="0">
            <a:off x="5668730" y="7189086"/>
            <a:ext cx="2762091" cy="941070"/>
          </a:xfrm>
          <a:prstGeom prst="rect">
            <a:avLst/>
          </a:prstGeom>
        </p:spPr>
        <p:txBody>
          <a:bodyPr anchor="t" rtlCol="false" tIns="0" lIns="0" bIns="0" rIns="0">
            <a:spAutoFit/>
          </a:bodyPr>
          <a:lstStyle/>
          <a:p>
            <a:pPr algn="l">
              <a:lnSpc>
                <a:spcPts val="1890"/>
              </a:lnSpc>
            </a:pPr>
            <a:r>
              <a:rPr lang="en-US" sz="1500" b="true">
                <a:solidFill>
                  <a:srgbClr val="000000"/>
                </a:solidFill>
                <a:latin typeface="Canva Sans Bold"/>
                <a:ea typeface="Canva Sans Bold"/>
                <a:cs typeface="Canva Sans Bold"/>
                <a:sym typeface="Canva Sans Bold"/>
              </a:rPr>
              <a:t>Debian OpenSSH/OpenSSL Package Random Number Generator Weakness</a:t>
            </a:r>
          </a:p>
          <a:p>
            <a:pPr algn="l" marL="0" indent="0" lvl="0">
              <a:lnSpc>
                <a:spcPts val="1890"/>
              </a:lnSpc>
              <a:spcBef>
                <a:spcPct val="0"/>
              </a:spcBef>
            </a:pPr>
          </a:p>
        </p:txBody>
      </p:sp>
      <p:sp>
        <p:nvSpPr>
          <p:cNvPr name="TextBox 72" id="72"/>
          <p:cNvSpPr txBox="true"/>
          <p:nvPr/>
        </p:nvSpPr>
        <p:spPr>
          <a:xfrm rot="0">
            <a:off x="1240771" y="8964854"/>
            <a:ext cx="2712624" cy="702945"/>
          </a:xfrm>
          <a:prstGeom prst="rect">
            <a:avLst/>
          </a:prstGeom>
        </p:spPr>
        <p:txBody>
          <a:bodyPr anchor="t" rtlCol="false" tIns="0" lIns="0" bIns="0" rIns="0">
            <a:spAutoFit/>
          </a:bodyPr>
          <a:lstStyle/>
          <a:p>
            <a:pPr algn="l">
              <a:lnSpc>
                <a:spcPts val="1889"/>
              </a:lnSpc>
            </a:pPr>
            <a:r>
              <a:rPr lang="en-US" sz="1500" b="true">
                <a:solidFill>
                  <a:srgbClr val="000000"/>
                </a:solidFill>
                <a:latin typeface="Canva Sans Bold"/>
                <a:ea typeface="Canva Sans Bold"/>
                <a:cs typeface="Canva Sans Bold"/>
                <a:sym typeface="Canva Sans Bold"/>
              </a:rPr>
              <a:t>Debian OpenSSH/OpenSSL Package Random Number Generator Weakness </a:t>
            </a:r>
          </a:p>
        </p:txBody>
      </p:sp>
      <p:sp>
        <p:nvSpPr>
          <p:cNvPr name="TextBox 73" id="73"/>
          <p:cNvSpPr txBox="true"/>
          <p:nvPr/>
        </p:nvSpPr>
        <p:spPr>
          <a:xfrm rot="0">
            <a:off x="5668730" y="8939567"/>
            <a:ext cx="2833316" cy="880872"/>
          </a:xfrm>
          <a:prstGeom prst="rect">
            <a:avLst/>
          </a:prstGeom>
        </p:spPr>
        <p:txBody>
          <a:bodyPr anchor="t" rtlCol="false" tIns="0" lIns="0" bIns="0" rIns="0">
            <a:spAutoFit/>
          </a:bodyPr>
          <a:lstStyle/>
          <a:p>
            <a:pPr algn="l">
              <a:lnSpc>
                <a:spcPts val="2393"/>
              </a:lnSpc>
            </a:pPr>
            <a:r>
              <a:rPr lang="en-US" sz="1899" b="true">
                <a:solidFill>
                  <a:srgbClr val="000000"/>
                </a:solidFill>
                <a:latin typeface="Canva Sans Bold"/>
                <a:ea typeface="Canva Sans Bold"/>
                <a:cs typeface="Canva Sans Bold"/>
                <a:sym typeface="Canva Sans Bold"/>
              </a:rPr>
              <a:t>Ssl Version 2 And 3 Protocol Detection</a:t>
            </a:r>
          </a:p>
          <a:p>
            <a:pPr algn="l" marL="0" indent="0" lvl="0">
              <a:lnSpc>
                <a:spcPts val="239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6716" y="255825"/>
            <a:ext cx="12699633" cy="10837258"/>
            <a:chOff x="0" y="0"/>
            <a:chExt cx="3344759" cy="2854257"/>
          </a:xfrm>
        </p:grpSpPr>
        <p:sp>
          <p:nvSpPr>
            <p:cNvPr name="Freeform 3" id="3"/>
            <p:cNvSpPr/>
            <p:nvPr/>
          </p:nvSpPr>
          <p:spPr>
            <a:xfrm flipH="false" flipV="false" rot="0">
              <a:off x="0" y="0"/>
              <a:ext cx="3344759" cy="2854257"/>
            </a:xfrm>
            <a:custGeom>
              <a:avLst/>
              <a:gdLst/>
              <a:ahLst/>
              <a:cxnLst/>
              <a:rect r="r" b="b" t="t" l="l"/>
              <a:pathLst>
                <a:path h="2854257" w="3344759">
                  <a:moveTo>
                    <a:pt x="60962" y="0"/>
                  </a:moveTo>
                  <a:lnTo>
                    <a:pt x="3283798" y="0"/>
                  </a:lnTo>
                  <a:cubicBezTo>
                    <a:pt x="3317466" y="0"/>
                    <a:pt x="3344759" y="27294"/>
                    <a:pt x="3344759" y="60962"/>
                  </a:cubicBezTo>
                  <a:lnTo>
                    <a:pt x="3344759" y="2793296"/>
                  </a:lnTo>
                  <a:cubicBezTo>
                    <a:pt x="3344759" y="2826964"/>
                    <a:pt x="3317466" y="2854257"/>
                    <a:pt x="3283798" y="2854257"/>
                  </a:cubicBezTo>
                  <a:lnTo>
                    <a:pt x="60962" y="2854257"/>
                  </a:lnTo>
                  <a:cubicBezTo>
                    <a:pt x="27294" y="2854257"/>
                    <a:pt x="0" y="2826964"/>
                    <a:pt x="0" y="2793296"/>
                  </a:cubicBezTo>
                  <a:lnTo>
                    <a:pt x="0" y="60962"/>
                  </a:lnTo>
                  <a:cubicBezTo>
                    <a:pt x="0" y="27294"/>
                    <a:pt x="27294" y="0"/>
                    <a:pt x="60962" y="0"/>
                  </a:cubicBezTo>
                  <a:close/>
                </a:path>
              </a:pathLst>
            </a:custGeom>
            <a:gradFill rotWithShape="true">
              <a:gsLst>
                <a:gs pos="0">
                  <a:srgbClr val="013696">
                    <a:alpha val="100000"/>
                  </a:srgbClr>
                </a:gs>
                <a:gs pos="100000">
                  <a:srgbClr val="0F55E3">
                    <a:alpha val="100000"/>
                  </a:srgbClr>
                </a:gs>
              </a:gsLst>
              <a:lin ang="2700000"/>
            </a:gradFill>
          </p:spPr>
        </p:sp>
        <p:sp>
          <p:nvSpPr>
            <p:cNvPr name="TextBox 4" id="4"/>
            <p:cNvSpPr txBox="true"/>
            <p:nvPr/>
          </p:nvSpPr>
          <p:spPr>
            <a:xfrm>
              <a:off x="0" y="-38100"/>
              <a:ext cx="3344759" cy="289235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4980">
            <a:off x="9352408" y="1265063"/>
            <a:ext cx="4633739" cy="4633739"/>
          </a:xfrm>
          <a:custGeom>
            <a:avLst/>
            <a:gdLst/>
            <a:ahLst/>
            <a:cxnLst/>
            <a:rect r="r" b="b" t="t" l="l"/>
            <a:pathLst>
              <a:path h="4633739" w="4633739">
                <a:moveTo>
                  <a:pt x="0" y="0"/>
                </a:moveTo>
                <a:lnTo>
                  <a:pt x="4633739" y="0"/>
                </a:lnTo>
                <a:lnTo>
                  <a:pt x="4633739" y="4633739"/>
                </a:lnTo>
                <a:lnTo>
                  <a:pt x="0" y="4633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154980">
            <a:off x="12505934" y="5133985"/>
            <a:ext cx="4633739" cy="4633739"/>
          </a:xfrm>
          <a:custGeom>
            <a:avLst/>
            <a:gdLst/>
            <a:ahLst/>
            <a:cxnLst/>
            <a:rect r="r" b="b" t="t" l="l"/>
            <a:pathLst>
              <a:path h="4633739" w="4633739">
                <a:moveTo>
                  <a:pt x="0" y="0"/>
                </a:moveTo>
                <a:lnTo>
                  <a:pt x="4633740" y="0"/>
                </a:lnTo>
                <a:lnTo>
                  <a:pt x="4633740" y="4633739"/>
                </a:lnTo>
                <a:lnTo>
                  <a:pt x="0" y="4633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154980">
            <a:off x="14030219" y="176355"/>
            <a:ext cx="4633739" cy="4633739"/>
          </a:xfrm>
          <a:custGeom>
            <a:avLst/>
            <a:gdLst/>
            <a:ahLst/>
            <a:cxnLst/>
            <a:rect r="r" b="b" t="t" l="l"/>
            <a:pathLst>
              <a:path h="4633739" w="4633739">
                <a:moveTo>
                  <a:pt x="0" y="0"/>
                </a:moveTo>
                <a:lnTo>
                  <a:pt x="4633740" y="0"/>
                </a:lnTo>
                <a:lnTo>
                  <a:pt x="4633740" y="4633739"/>
                </a:lnTo>
                <a:lnTo>
                  <a:pt x="0" y="4633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649208" y="1508968"/>
            <a:ext cx="4137782" cy="413778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80921" b="0"/>
              </a:stretch>
            </a:blipFill>
            <a:ln w="266700" cap="sq">
              <a:gradFill>
                <a:gsLst>
                  <a:gs pos="0">
                    <a:srgbClr val="0048C8">
                      <a:alpha val="100000"/>
                    </a:srgbClr>
                  </a:gs>
                  <a:gs pos="100000">
                    <a:srgbClr val="00A3EB">
                      <a:alpha val="100000"/>
                    </a:srgbClr>
                  </a:gs>
                </a:gsLst>
                <a:lin ang="2700000"/>
              </a:gradFill>
              <a:prstDash val="solid"/>
              <a:miter/>
            </a:ln>
          </p:spPr>
        </p:sp>
      </p:grpSp>
      <p:grpSp>
        <p:nvGrpSpPr>
          <p:cNvPr name="Group 10" id="10"/>
          <p:cNvGrpSpPr/>
          <p:nvPr/>
        </p:nvGrpSpPr>
        <p:grpSpPr>
          <a:xfrm rot="0">
            <a:off x="12802734" y="5377890"/>
            <a:ext cx="4137782" cy="4137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77993" b="0"/>
              </a:stretch>
            </a:blipFill>
            <a:ln w="266700" cap="sq">
              <a:gradFill>
                <a:gsLst>
                  <a:gs pos="0">
                    <a:srgbClr val="0048C8">
                      <a:alpha val="100000"/>
                    </a:srgbClr>
                  </a:gs>
                  <a:gs pos="100000">
                    <a:srgbClr val="00A3EB">
                      <a:alpha val="100000"/>
                    </a:srgbClr>
                  </a:gs>
                </a:gsLst>
                <a:lin ang="2700000"/>
              </a:gradFill>
              <a:prstDash val="solid"/>
              <a:miter/>
            </a:ln>
          </p:spPr>
        </p:sp>
      </p:grpSp>
      <p:grpSp>
        <p:nvGrpSpPr>
          <p:cNvPr name="Group 12" id="12"/>
          <p:cNvGrpSpPr/>
          <p:nvPr/>
        </p:nvGrpSpPr>
        <p:grpSpPr>
          <a:xfrm rot="0">
            <a:off x="14327019" y="420260"/>
            <a:ext cx="4137782" cy="413778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77993" b="0"/>
              </a:stretch>
            </a:blipFill>
            <a:ln w="266700" cap="sq">
              <a:gradFill>
                <a:gsLst>
                  <a:gs pos="0">
                    <a:srgbClr val="0048C8">
                      <a:alpha val="100000"/>
                    </a:srgbClr>
                  </a:gs>
                  <a:gs pos="100000">
                    <a:srgbClr val="00A3EB">
                      <a:alpha val="100000"/>
                    </a:srgbClr>
                  </a:gs>
                </a:gsLst>
                <a:lin ang="2700000"/>
              </a:gradFill>
              <a:prstDash val="solid"/>
              <a:miter/>
            </a:ln>
          </p:spPr>
        </p:sp>
      </p:grpSp>
      <p:sp>
        <p:nvSpPr>
          <p:cNvPr name="Freeform 14" id="14"/>
          <p:cNvSpPr/>
          <p:nvPr/>
        </p:nvSpPr>
        <p:spPr>
          <a:xfrm flipH="false" flipV="false" rot="0">
            <a:off x="1239901" y="9017896"/>
            <a:ext cx="480807" cy="480807"/>
          </a:xfrm>
          <a:custGeom>
            <a:avLst/>
            <a:gdLst/>
            <a:ahLst/>
            <a:cxnLst/>
            <a:rect r="r" b="b" t="t" l="l"/>
            <a:pathLst>
              <a:path h="480807" w="480807">
                <a:moveTo>
                  <a:pt x="0" y="0"/>
                </a:moveTo>
                <a:lnTo>
                  <a:pt x="480808" y="0"/>
                </a:lnTo>
                <a:lnTo>
                  <a:pt x="480808" y="480808"/>
                </a:lnTo>
                <a:lnTo>
                  <a:pt x="0" y="480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28700" y="1104900"/>
            <a:ext cx="5356872" cy="851206"/>
          </a:xfrm>
          <a:prstGeom prst="rect">
            <a:avLst/>
          </a:prstGeom>
        </p:spPr>
        <p:txBody>
          <a:bodyPr anchor="t" rtlCol="false" tIns="0" lIns="0" bIns="0" rIns="0">
            <a:spAutoFit/>
          </a:bodyPr>
          <a:lstStyle/>
          <a:p>
            <a:pPr algn="l">
              <a:lnSpc>
                <a:spcPts val="6453"/>
              </a:lnSpc>
            </a:pPr>
            <a:r>
              <a:rPr lang="en-US" sz="6088" u="sng">
                <a:solidFill>
                  <a:srgbClr val="FFFFFF"/>
                </a:solidFill>
                <a:latin typeface="29LT Riwaya Informal"/>
                <a:ea typeface="29LT Riwaya Informal"/>
                <a:cs typeface="29LT Riwaya Informal"/>
                <a:sym typeface="29LT Riwaya Informal"/>
              </a:rPr>
              <a:t>WEEK 2</a:t>
            </a:r>
          </a:p>
        </p:txBody>
      </p:sp>
      <p:sp>
        <p:nvSpPr>
          <p:cNvPr name="TextBox 16" id="16"/>
          <p:cNvSpPr txBox="true"/>
          <p:nvPr/>
        </p:nvSpPr>
        <p:spPr>
          <a:xfrm rot="0">
            <a:off x="1028700" y="1814119"/>
            <a:ext cx="8382529" cy="8717280"/>
          </a:xfrm>
          <a:prstGeom prst="rect">
            <a:avLst/>
          </a:prstGeom>
        </p:spPr>
        <p:txBody>
          <a:bodyPr anchor="t" rtlCol="false" tIns="0" lIns="0" bIns="0" rIns="0">
            <a:spAutoFit/>
          </a:bodyPr>
          <a:lstStyle/>
          <a:p>
            <a:pPr algn="just">
              <a:lnSpc>
                <a:spcPts val="3840"/>
              </a:lnSpc>
            </a:pPr>
            <a:r>
              <a:rPr lang="en-US" sz="2400">
                <a:solidFill>
                  <a:srgbClr val="FFFFFF"/>
                </a:solidFill>
                <a:latin typeface="29LT Riwaya Informal"/>
                <a:ea typeface="29LT Riwaya Informal"/>
                <a:cs typeface="29LT Riwaya Informal"/>
                <a:sym typeface="29LT Riwaya Informal"/>
              </a:rPr>
              <a:t>we focused on validating and exploiting the most critical vulnerabilities identified during the vulnerability assessment. The network environment, including a vulnerable machine and a Kali Linux machine, was tested for weaknesses. Using penetration testing techniques, we successfully simulated real-world attacks to confirm the severity of the vulnerabilities.</a:t>
            </a:r>
          </a:p>
          <a:p>
            <a:pPr algn="just">
              <a:lnSpc>
                <a:spcPts val="3840"/>
              </a:lnSpc>
            </a:pPr>
            <a:r>
              <a:rPr lang="en-US" sz="2400">
                <a:solidFill>
                  <a:srgbClr val="FFFFFF"/>
                </a:solidFill>
                <a:latin typeface="29LT Riwaya Informal"/>
                <a:ea typeface="29LT Riwaya Informal"/>
                <a:cs typeface="29LT Riwaya Informal"/>
                <a:sym typeface="29LT Riwaya Informal"/>
              </a:rPr>
              <a:t>Key vulnerabilities exploited included Apache PHP-CGI Remote Code Execution, Apache Tomcat AJP Connector Request Injection (Ghostcat), Debian OpenSSH/OpenSSL Random Number Generator Weakness, and phpMyAdmin SQL Injection. Each of these exploits demonstrated how attackers could gain unauthorized access, execute arbitrary code, or compromise sensitive data. The successful exploitation highlighted the potential risks these vulnerabilities pose and emphasized the importance of applying the recommended remediation strategies.</a:t>
            </a:r>
          </a:p>
          <a:p>
            <a:pPr algn="just">
              <a:lnSpc>
                <a:spcPts val="3840"/>
              </a:lnSpc>
            </a:pPr>
            <a:r>
              <a:rPr lang="en-US" sz="2400">
                <a:solidFill>
                  <a:srgbClr val="FFFFFF"/>
                </a:solidFill>
                <a:latin typeface="29LT Riwaya Informal"/>
                <a:ea typeface="29LT Riwaya Informal"/>
                <a:cs typeface="29LT Riwaya Informal"/>
                <a:sym typeface="29LT Riwaya Informal"/>
              </a:rPr>
              <a:t>This week’s findings underscore the critical need for patching and securing the environment to prevent real-world attacks</a:t>
            </a:r>
          </a:p>
          <a:p>
            <a:pPr algn="just">
              <a:lnSpc>
                <a:spcPts val="38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33961"/>
            <a:ext cx="4894885" cy="1211484"/>
          </a:xfrm>
          <a:custGeom>
            <a:avLst/>
            <a:gdLst/>
            <a:ahLst/>
            <a:cxnLst/>
            <a:rect r="r" b="b" t="t" l="l"/>
            <a:pathLst>
              <a:path h="1211484" w="4894885">
                <a:moveTo>
                  <a:pt x="0" y="0"/>
                </a:moveTo>
                <a:lnTo>
                  <a:pt x="4894885" y="0"/>
                </a:lnTo>
                <a:lnTo>
                  <a:pt x="4894885" y="1211484"/>
                </a:lnTo>
                <a:lnTo>
                  <a:pt x="0" y="1211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7193" y="6458678"/>
            <a:ext cx="4894885" cy="1211484"/>
          </a:xfrm>
          <a:custGeom>
            <a:avLst/>
            <a:gdLst/>
            <a:ahLst/>
            <a:cxnLst/>
            <a:rect r="r" b="b" t="t" l="l"/>
            <a:pathLst>
              <a:path h="1211484" w="4894885">
                <a:moveTo>
                  <a:pt x="0" y="0"/>
                </a:moveTo>
                <a:lnTo>
                  <a:pt x="4894885" y="0"/>
                </a:lnTo>
                <a:lnTo>
                  <a:pt x="4894885" y="1211484"/>
                </a:lnTo>
                <a:lnTo>
                  <a:pt x="0" y="1211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44000" y="6458678"/>
            <a:ext cx="4894885" cy="1211484"/>
          </a:xfrm>
          <a:custGeom>
            <a:avLst/>
            <a:gdLst/>
            <a:ahLst/>
            <a:cxnLst/>
            <a:rect r="r" b="b" t="t" l="l"/>
            <a:pathLst>
              <a:path h="1211484" w="4894885">
                <a:moveTo>
                  <a:pt x="0" y="0"/>
                </a:moveTo>
                <a:lnTo>
                  <a:pt x="4894885" y="0"/>
                </a:lnTo>
                <a:lnTo>
                  <a:pt x="4894885" y="1211484"/>
                </a:lnTo>
                <a:lnTo>
                  <a:pt x="0" y="1211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73594"/>
            <a:ext cx="9841101" cy="1670356"/>
          </a:xfrm>
          <a:prstGeom prst="rect">
            <a:avLst/>
          </a:prstGeom>
        </p:spPr>
        <p:txBody>
          <a:bodyPr anchor="t" rtlCol="false" tIns="0" lIns="0" bIns="0" rIns="0">
            <a:spAutoFit/>
          </a:bodyPr>
          <a:lstStyle/>
          <a:p>
            <a:pPr algn="l">
              <a:lnSpc>
                <a:spcPts val="6453"/>
              </a:lnSpc>
            </a:pPr>
            <a:r>
              <a:rPr lang="en-US" sz="6088">
                <a:solidFill>
                  <a:srgbClr val="000000"/>
                </a:solidFill>
                <a:latin typeface="29LT Riwaya Informal"/>
                <a:ea typeface="29LT Riwaya Informal"/>
                <a:cs typeface="29LT Riwaya Informal"/>
                <a:sym typeface="29LT Riwaya Informal"/>
              </a:rPr>
              <a:t>The Vlun.</a:t>
            </a:r>
          </a:p>
          <a:p>
            <a:pPr algn="l">
              <a:lnSpc>
                <a:spcPts val="6453"/>
              </a:lnSpc>
            </a:pPr>
            <a:r>
              <a:rPr lang="en-US" sz="6088">
                <a:solidFill>
                  <a:srgbClr val="000000"/>
                </a:solidFill>
                <a:latin typeface="29LT Riwaya Informal"/>
                <a:ea typeface="29LT Riwaya Informal"/>
                <a:cs typeface="29LT Riwaya Informal"/>
                <a:sym typeface="29LT Riwaya Informal"/>
              </a:rPr>
              <a:t>That We Have Exploit </a:t>
            </a:r>
          </a:p>
        </p:txBody>
      </p:sp>
      <p:sp>
        <p:nvSpPr>
          <p:cNvPr name="TextBox 6" id="6"/>
          <p:cNvSpPr txBox="true"/>
          <p:nvPr/>
        </p:nvSpPr>
        <p:spPr>
          <a:xfrm rot="0">
            <a:off x="2050386" y="3662125"/>
            <a:ext cx="6562792" cy="2887344"/>
          </a:xfrm>
          <a:prstGeom prst="rect">
            <a:avLst/>
          </a:prstGeom>
        </p:spPr>
        <p:txBody>
          <a:bodyPr anchor="t" rtlCol="false" tIns="0" lIns="0" bIns="0" rIns="0">
            <a:spAutoFit/>
          </a:bodyPr>
          <a:lstStyle/>
          <a:p>
            <a:pPr algn="l" marL="431802" indent="-215901" lvl="1">
              <a:lnSpc>
                <a:spcPts val="3200"/>
              </a:lnSpc>
              <a:buFont typeface="Arial"/>
              <a:buChar char="•"/>
            </a:pPr>
            <a:r>
              <a:rPr lang="en-US" sz="2000">
                <a:solidFill>
                  <a:srgbClr val="000000"/>
                </a:solidFill>
                <a:latin typeface="29LT Riwaya Informal"/>
                <a:ea typeface="29LT Riwaya Informal"/>
                <a:cs typeface="29LT Riwaya Informal"/>
                <a:sym typeface="29LT Riwaya Informal"/>
              </a:rPr>
              <a:t>The NFS Shares World Readable vulnerability occurs when the Network </a:t>
            </a:r>
            <a:r>
              <a:rPr lang="en-US" sz="2000">
                <a:solidFill>
                  <a:srgbClr val="000000"/>
                </a:solidFill>
                <a:latin typeface="29LT Riwaya Informal"/>
                <a:ea typeface="29LT Riwaya Informal"/>
                <a:cs typeface="29LT Riwaya Informal"/>
                <a:sym typeface="29LT Riwaya Informal"/>
              </a:rPr>
              <a:t> File System (NFS) shares are configured with overly permissive access </a:t>
            </a:r>
          </a:p>
          <a:p>
            <a:pPr algn="l" marL="431802" indent="-215901" lvl="1">
              <a:lnSpc>
                <a:spcPts val="3200"/>
              </a:lnSpc>
              <a:buFont typeface="Arial"/>
              <a:buChar char="•"/>
            </a:pPr>
            <a:r>
              <a:rPr lang="en-US" sz="2000">
                <a:solidFill>
                  <a:srgbClr val="000000"/>
                </a:solidFill>
                <a:latin typeface="29LT Riwaya Informal"/>
                <a:ea typeface="29LT Riwaya Informal"/>
                <a:cs typeface="29LT Riwaya Informal"/>
                <a:sym typeface="29LT Riwaya Informal"/>
              </a:rPr>
              <a:t>A</a:t>
            </a:r>
            <a:r>
              <a:rPr lang="en-US" sz="2000">
                <a:solidFill>
                  <a:srgbClr val="000000"/>
                </a:solidFill>
                <a:latin typeface="29LT Riwaya Informal"/>
                <a:ea typeface="29LT Riwaya Informal"/>
                <a:cs typeface="29LT Riwaya Informal"/>
                <a:sym typeface="29LT Riwaya Informal"/>
              </a:rPr>
              <a:t>llowing users to read the shared files. This can lead to </a:t>
            </a:r>
          </a:p>
          <a:p>
            <a:pPr algn="l" marL="431802" indent="-215901" lvl="1">
              <a:lnSpc>
                <a:spcPts val="3200"/>
              </a:lnSpc>
              <a:buFont typeface="Arial"/>
              <a:buChar char="•"/>
            </a:pPr>
            <a:r>
              <a:rPr lang="en-US" sz="2000">
                <a:solidFill>
                  <a:srgbClr val="000000"/>
                </a:solidFill>
                <a:latin typeface="29LT Riwaya Informal"/>
                <a:ea typeface="29LT Riwaya Informal"/>
                <a:cs typeface="29LT Riwaya Informal"/>
                <a:sym typeface="29LT Riwaya Informal"/>
              </a:rPr>
              <a:t>unauthorized data exposure and potentially compromise sensitiveinformation stored on the server.</a:t>
            </a:r>
          </a:p>
          <a:p>
            <a:pPr algn="l">
              <a:lnSpc>
                <a:spcPts val="3200"/>
              </a:lnSpc>
            </a:pPr>
          </a:p>
        </p:txBody>
      </p:sp>
      <p:sp>
        <p:nvSpPr>
          <p:cNvPr name="TextBox 7" id="7"/>
          <p:cNvSpPr txBox="true"/>
          <p:nvPr/>
        </p:nvSpPr>
        <p:spPr>
          <a:xfrm rot="0">
            <a:off x="2431448" y="2611681"/>
            <a:ext cx="3285887" cy="735711"/>
          </a:xfrm>
          <a:prstGeom prst="rect">
            <a:avLst/>
          </a:prstGeom>
        </p:spPr>
        <p:txBody>
          <a:bodyPr anchor="t" rtlCol="false" tIns="0" lIns="0" bIns="0" rIns="0">
            <a:spAutoFit/>
          </a:bodyPr>
          <a:lstStyle/>
          <a:p>
            <a:pPr algn="l">
              <a:lnSpc>
                <a:spcPts val="2967"/>
              </a:lnSpc>
            </a:pPr>
            <a:r>
              <a:rPr lang="en-US" sz="2300">
                <a:solidFill>
                  <a:srgbClr val="FFFFFF"/>
                </a:solidFill>
                <a:latin typeface="29LT Riwaya Informal"/>
                <a:ea typeface="29LT Riwaya Informal"/>
                <a:cs typeface="29LT Riwaya Informal"/>
                <a:sym typeface="29LT Riwaya Informal"/>
              </a:rPr>
              <a:t>NFS Shares World Readable</a:t>
            </a:r>
          </a:p>
          <a:p>
            <a:pPr algn="l">
              <a:lnSpc>
                <a:spcPts val="2967"/>
              </a:lnSpc>
            </a:pPr>
          </a:p>
        </p:txBody>
      </p:sp>
      <p:sp>
        <p:nvSpPr>
          <p:cNvPr name="TextBox 8" id="8"/>
          <p:cNvSpPr txBox="true"/>
          <p:nvPr/>
        </p:nvSpPr>
        <p:spPr>
          <a:xfrm rot="0">
            <a:off x="2559941" y="6809658"/>
            <a:ext cx="3157395" cy="459740"/>
          </a:xfrm>
          <a:prstGeom prst="rect">
            <a:avLst/>
          </a:prstGeom>
        </p:spPr>
        <p:txBody>
          <a:bodyPr anchor="t" rtlCol="false" tIns="0" lIns="0" bIns="0" rIns="0">
            <a:spAutoFit/>
          </a:bodyPr>
          <a:lstStyle/>
          <a:p>
            <a:pPr algn="l">
              <a:lnSpc>
                <a:spcPts val="1870"/>
              </a:lnSpc>
            </a:pPr>
            <a:r>
              <a:rPr lang="en-US" sz="1700">
                <a:solidFill>
                  <a:srgbClr val="FFFFFF"/>
                </a:solidFill>
                <a:latin typeface="29LT Riwaya Informal"/>
                <a:ea typeface="29LT Riwaya Informal"/>
                <a:cs typeface="29LT Riwaya Informal"/>
                <a:sym typeface="29LT Riwaya Informal"/>
              </a:rPr>
              <a:t> Samba Badblock Vulnerability</a:t>
            </a:r>
          </a:p>
          <a:p>
            <a:pPr algn="l">
              <a:lnSpc>
                <a:spcPts val="1870"/>
              </a:lnSpc>
            </a:pPr>
          </a:p>
        </p:txBody>
      </p:sp>
      <p:sp>
        <p:nvSpPr>
          <p:cNvPr name="TextBox 9" id="9"/>
          <p:cNvSpPr txBox="true"/>
          <p:nvPr/>
        </p:nvSpPr>
        <p:spPr>
          <a:xfrm rot="0">
            <a:off x="1230550" y="2678356"/>
            <a:ext cx="800963" cy="535159"/>
          </a:xfrm>
          <a:prstGeom prst="rect">
            <a:avLst/>
          </a:prstGeom>
        </p:spPr>
        <p:txBody>
          <a:bodyPr anchor="t" rtlCol="false" tIns="0" lIns="0" bIns="0" rIns="0">
            <a:spAutoFit/>
          </a:bodyPr>
          <a:lstStyle/>
          <a:p>
            <a:pPr algn="ctr">
              <a:lnSpc>
                <a:spcPts val="4289"/>
              </a:lnSpc>
            </a:pPr>
            <a:r>
              <a:rPr lang="en-US" sz="3899">
                <a:solidFill>
                  <a:srgbClr val="000000"/>
                </a:solidFill>
                <a:latin typeface="29LT Riwaya Informal"/>
                <a:ea typeface="29LT Riwaya Informal"/>
                <a:cs typeface="29LT Riwaya Informal"/>
                <a:sym typeface="29LT Riwaya Informal"/>
              </a:rPr>
              <a:t>01</a:t>
            </a:r>
          </a:p>
        </p:txBody>
      </p:sp>
      <p:sp>
        <p:nvSpPr>
          <p:cNvPr name="TextBox 10" id="10"/>
          <p:cNvSpPr txBox="true"/>
          <p:nvPr/>
        </p:nvSpPr>
        <p:spPr>
          <a:xfrm rot="0">
            <a:off x="1359043" y="6838233"/>
            <a:ext cx="800963" cy="535159"/>
          </a:xfrm>
          <a:prstGeom prst="rect">
            <a:avLst/>
          </a:prstGeom>
        </p:spPr>
        <p:txBody>
          <a:bodyPr anchor="t" rtlCol="false" tIns="0" lIns="0" bIns="0" rIns="0">
            <a:spAutoFit/>
          </a:bodyPr>
          <a:lstStyle/>
          <a:p>
            <a:pPr algn="ctr">
              <a:lnSpc>
                <a:spcPts val="4289"/>
              </a:lnSpc>
            </a:pPr>
            <a:r>
              <a:rPr lang="en-US" sz="3899">
                <a:solidFill>
                  <a:srgbClr val="000000"/>
                </a:solidFill>
                <a:latin typeface="29LT Riwaya Informal"/>
                <a:ea typeface="29LT Riwaya Informal"/>
                <a:cs typeface="29LT Riwaya Informal"/>
                <a:sym typeface="29LT Riwaya Informal"/>
              </a:rPr>
              <a:t>03</a:t>
            </a:r>
          </a:p>
        </p:txBody>
      </p:sp>
      <p:sp>
        <p:nvSpPr>
          <p:cNvPr name="TextBox 11" id="11"/>
          <p:cNvSpPr txBox="true"/>
          <p:nvPr/>
        </p:nvSpPr>
        <p:spPr>
          <a:xfrm rot="0">
            <a:off x="9345905" y="6838233"/>
            <a:ext cx="800963" cy="535159"/>
          </a:xfrm>
          <a:prstGeom prst="rect">
            <a:avLst/>
          </a:prstGeom>
        </p:spPr>
        <p:txBody>
          <a:bodyPr anchor="t" rtlCol="false" tIns="0" lIns="0" bIns="0" rIns="0">
            <a:spAutoFit/>
          </a:bodyPr>
          <a:lstStyle/>
          <a:p>
            <a:pPr algn="ctr">
              <a:lnSpc>
                <a:spcPts val="4289"/>
              </a:lnSpc>
            </a:pPr>
            <a:r>
              <a:rPr lang="en-US" sz="3899">
                <a:solidFill>
                  <a:srgbClr val="000000"/>
                </a:solidFill>
                <a:latin typeface="29LT Riwaya Informal"/>
                <a:ea typeface="29LT Riwaya Informal"/>
                <a:cs typeface="29LT Riwaya Informal"/>
                <a:sym typeface="29LT Riwaya Informal"/>
              </a:rPr>
              <a:t>04</a:t>
            </a:r>
          </a:p>
        </p:txBody>
      </p:sp>
      <p:sp>
        <p:nvSpPr>
          <p:cNvPr name="TextBox 12" id="12"/>
          <p:cNvSpPr txBox="true"/>
          <p:nvPr/>
        </p:nvSpPr>
        <p:spPr>
          <a:xfrm rot="0">
            <a:off x="10472095" y="6911618"/>
            <a:ext cx="3390526" cy="324654"/>
          </a:xfrm>
          <a:prstGeom prst="rect">
            <a:avLst/>
          </a:prstGeom>
        </p:spPr>
        <p:txBody>
          <a:bodyPr anchor="t" rtlCol="false" tIns="0" lIns="0" bIns="0" rIns="0">
            <a:spAutoFit/>
          </a:bodyPr>
          <a:lstStyle/>
          <a:p>
            <a:pPr algn="l">
              <a:lnSpc>
                <a:spcPts val="2544"/>
              </a:lnSpc>
            </a:pPr>
            <a:r>
              <a:rPr lang="en-US" sz="2313">
                <a:solidFill>
                  <a:srgbClr val="FFFFFF"/>
                </a:solidFill>
                <a:latin typeface="29LT Riwaya Informal"/>
                <a:ea typeface="29LT Riwaya Informal"/>
                <a:cs typeface="29LT Riwaya Informal"/>
                <a:sym typeface="29LT Riwaya Informal"/>
              </a:rPr>
              <a:t>VNC Weak Password</a:t>
            </a:r>
          </a:p>
        </p:txBody>
      </p:sp>
      <p:sp>
        <p:nvSpPr>
          <p:cNvPr name="TextBox 13" id="13"/>
          <p:cNvSpPr txBox="true"/>
          <p:nvPr/>
        </p:nvSpPr>
        <p:spPr>
          <a:xfrm rot="0">
            <a:off x="1359043" y="7814679"/>
            <a:ext cx="7254136" cy="1836420"/>
          </a:xfrm>
          <a:prstGeom prst="rect">
            <a:avLst/>
          </a:prstGeom>
        </p:spPr>
        <p:txBody>
          <a:bodyPr anchor="t" rtlCol="false" tIns="0" lIns="0" bIns="0" rIns="0">
            <a:spAutoFit/>
          </a:bodyPr>
          <a:lstStyle/>
          <a:p>
            <a:pPr algn="l" marL="1165865" indent="-291466" lvl="3">
              <a:lnSpc>
                <a:spcPts val="2880"/>
              </a:lnSpc>
              <a:buFont typeface="Arial"/>
              <a:buChar char="￭"/>
            </a:pPr>
            <a:r>
              <a:rPr lang="en-US" sz="1800">
                <a:solidFill>
                  <a:srgbClr val="000000"/>
                </a:solidFill>
                <a:latin typeface="29LT Riwaya Informal"/>
                <a:ea typeface="29LT Riwaya Informal"/>
                <a:cs typeface="29LT Riwaya Informal"/>
                <a:sym typeface="29LT Riwaya Informal"/>
              </a:rPr>
              <a:t>Samba or SMB for short is a file sharing service that lets users access files and printer services in a network.</a:t>
            </a:r>
          </a:p>
          <a:p>
            <a:pPr algn="l" marL="1165865" indent="-291466" lvl="3">
              <a:lnSpc>
                <a:spcPts val="2880"/>
              </a:lnSpc>
              <a:buFont typeface="Arial"/>
              <a:buChar char="￭"/>
            </a:pPr>
            <a:r>
              <a:rPr lang="en-US" sz="1800">
                <a:solidFill>
                  <a:srgbClr val="000000"/>
                </a:solidFill>
                <a:latin typeface="29LT Riwaya Informal"/>
                <a:ea typeface="29LT Riwaya Informal"/>
                <a:cs typeface="29LT Riwaya Informal"/>
                <a:sym typeface="29LT Riwaya Informal"/>
              </a:rPr>
              <a:t> Using MSF6, the exploit exploit/multi/samba/usermap_script gains root access to Metasploitable 2.</a:t>
            </a:r>
          </a:p>
          <a:p>
            <a:pPr algn="l">
              <a:lnSpc>
                <a:spcPts val="2880"/>
              </a:lnSpc>
            </a:pPr>
          </a:p>
        </p:txBody>
      </p:sp>
      <p:sp>
        <p:nvSpPr>
          <p:cNvPr name="TextBox 14" id="14"/>
          <p:cNvSpPr txBox="true"/>
          <p:nvPr/>
        </p:nvSpPr>
        <p:spPr>
          <a:xfrm rot="0">
            <a:off x="10037193" y="3662125"/>
            <a:ext cx="7347071" cy="3041015"/>
          </a:xfrm>
          <a:prstGeom prst="rect">
            <a:avLst/>
          </a:prstGeom>
        </p:spPr>
        <p:txBody>
          <a:bodyPr anchor="t" rtlCol="false" tIns="0" lIns="0" bIns="0" rIns="0">
            <a:spAutoFit/>
          </a:bodyPr>
          <a:lstStyle/>
          <a:p>
            <a:pPr algn="l" marL="474979" indent="-237490" lvl="1">
              <a:lnSpc>
                <a:spcPts val="3519"/>
              </a:lnSpc>
              <a:buFont typeface="Arial"/>
              <a:buChar char="•"/>
            </a:pPr>
            <a:r>
              <a:rPr lang="en-US" sz="2199">
                <a:solidFill>
                  <a:srgbClr val="000000"/>
                </a:solidFill>
                <a:latin typeface="29LT Riwaya Informal"/>
                <a:ea typeface="29LT Riwaya Informal"/>
                <a:cs typeface="29LT Riwaya Informal"/>
                <a:sym typeface="29LT Riwaya Informal"/>
              </a:rPr>
              <a:t>we used Metasploit's auxiliary module for this attack:</a:t>
            </a:r>
          </a:p>
          <a:p>
            <a:pPr algn="l" marL="474979" indent="-237490" lvl="1">
              <a:lnSpc>
                <a:spcPts val="3519"/>
              </a:lnSpc>
              <a:buFont typeface="Arial"/>
              <a:buChar char="•"/>
            </a:pPr>
            <a:r>
              <a:rPr lang="en-US" sz="2199">
                <a:solidFill>
                  <a:srgbClr val="000000"/>
                </a:solidFill>
                <a:latin typeface="29LT Riwaya Informal"/>
                <a:ea typeface="29LT Riwaya Informal"/>
                <a:cs typeface="29LT Riwaya Informal"/>
                <a:sym typeface="29LT Riwaya Informal"/>
              </a:rPr>
              <a:t>Command: msf &gt; use auxiliary/admin/http/tomcat_ghostcat</a:t>
            </a:r>
          </a:p>
          <a:p>
            <a:pPr algn="l" marL="474979" indent="-237490" lvl="1">
              <a:lnSpc>
                <a:spcPts val="3519"/>
              </a:lnSpc>
              <a:buFont typeface="Arial"/>
              <a:buChar char="•"/>
            </a:pPr>
            <a:r>
              <a:rPr lang="en-US" sz="2199">
                <a:solidFill>
                  <a:srgbClr val="000000"/>
                </a:solidFill>
                <a:latin typeface="29LT Riwaya Informal"/>
                <a:ea typeface="29LT Riwaya Informal"/>
                <a:cs typeface="29LT Riwaya Informal"/>
                <a:sym typeface="29LT Riwaya Informal"/>
              </a:rPr>
              <a:t>After setting the necessary options, we ran the exploit to read sensitive files from the server.</a:t>
            </a:r>
          </a:p>
          <a:p>
            <a:pPr algn="l" marL="474979" indent="-237490" lvl="1">
              <a:lnSpc>
                <a:spcPts val="3519"/>
              </a:lnSpc>
              <a:buFont typeface="Arial"/>
              <a:buChar char="•"/>
            </a:pPr>
            <a:r>
              <a:rPr lang="en-US" sz="2199">
                <a:solidFill>
                  <a:srgbClr val="000000"/>
                </a:solidFill>
                <a:latin typeface="29LT Riwaya Informal"/>
                <a:ea typeface="29LT Riwaya Informal"/>
                <a:cs typeface="29LT Riwaya Informal"/>
                <a:sym typeface="29LT Riwaya Informal"/>
              </a:rPr>
              <a:t>The exploitation demonstrated how an attacker could obtain configuration files or execute code, compromising the server</a:t>
            </a:r>
          </a:p>
          <a:p>
            <a:pPr algn="l">
              <a:lnSpc>
                <a:spcPts val="3519"/>
              </a:lnSpc>
            </a:pPr>
          </a:p>
        </p:txBody>
      </p:sp>
      <p:sp>
        <p:nvSpPr>
          <p:cNvPr name="TextBox 15" id="15"/>
          <p:cNvSpPr txBox="true"/>
          <p:nvPr/>
        </p:nvSpPr>
        <p:spPr>
          <a:xfrm rot="0">
            <a:off x="9144000" y="7736837"/>
            <a:ext cx="8240264" cy="3041015"/>
          </a:xfrm>
          <a:prstGeom prst="rect">
            <a:avLst/>
          </a:prstGeom>
        </p:spPr>
        <p:txBody>
          <a:bodyPr anchor="t" rtlCol="false" tIns="0" lIns="0" bIns="0" rIns="0">
            <a:spAutoFit/>
          </a:bodyPr>
          <a:lstStyle/>
          <a:p>
            <a:pPr algn="l" marL="1424938" indent="-356235" lvl="3">
              <a:lnSpc>
                <a:spcPts val="3519"/>
              </a:lnSpc>
              <a:buFont typeface="Arial"/>
              <a:buChar char="￭"/>
            </a:pPr>
            <a:r>
              <a:rPr lang="en-US" sz="2199">
                <a:solidFill>
                  <a:srgbClr val="000000"/>
                </a:solidFill>
                <a:latin typeface="29LT Riwaya Informal"/>
                <a:ea typeface="29LT Riwaya Informal"/>
                <a:cs typeface="29LT Riwaya Informal"/>
                <a:sym typeface="29LT Riwaya Informal"/>
              </a:rPr>
              <a:t>Using SQL injection techniques, we crafted malicious SQL queries and injected them into vulnerable input fields in phpMyAdmin.</a:t>
            </a:r>
          </a:p>
          <a:p>
            <a:pPr algn="l" marL="1424938" indent="-356235" lvl="3">
              <a:lnSpc>
                <a:spcPts val="3519"/>
              </a:lnSpc>
              <a:buFont typeface="Arial"/>
              <a:buChar char="￭"/>
            </a:pPr>
            <a:r>
              <a:rPr lang="en-US" sz="2199">
                <a:solidFill>
                  <a:srgbClr val="000000"/>
                </a:solidFill>
                <a:latin typeface="29LT Riwaya Informal"/>
                <a:ea typeface="29LT Riwaya Informal"/>
                <a:cs typeface="29LT Riwaya Informal"/>
                <a:sym typeface="29LT Riwaya Informal"/>
              </a:rPr>
              <a:t>This enabled us to gain unauthorized access to database contents, demonstrating how attackers can modify or delete critical data.</a:t>
            </a:r>
          </a:p>
          <a:p>
            <a:pPr algn="l">
              <a:lnSpc>
                <a:spcPts val="3519"/>
              </a:lnSpc>
            </a:pPr>
          </a:p>
        </p:txBody>
      </p:sp>
      <p:sp>
        <p:nvSpPr>
          <p:cNvPr name="Freeform 16" id="16"/>
          <p:cNvSpPr/>
          <p:nvPr/>
        </p:nvSpPr>
        <p:spPr>
          <a:xfrm flipH="false" flipV="false" rot="0">
            <a:off x="9144000" y="2333961"/>
            <a:ext cx="4894885" cy="1211484"/>
          </a:xfrm>
          <a:custGeom>
            <a:avLst/>
            <a:gdLst/>
            <a:ahLst/>
            <a:cxnLst/>
            <a:rect r="r" b="b" t="t" l="l"/>
            <a:pathLst>
              <a:path h="1211484" w="4894885">
                <a:moveTo>
                  <a:pt x="0" y="0"/>
                </a:moveTo>
                <a:lnTo>
                  <a:pt x="4894885" y="0"/>
                </a:lnTo>
                <a:lnTo>
                  <a:pt x="4894885" y="1211484"/>
                </a:lnTo>
                <a:lnTo>
                  <a:pt x="0" y="1211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9346051" y="2695936"/>
            <a:ext cx="800963" cy="535159"/>
          </a:xfrm>
          <a:prstGeom prst="rect">
            <a:avLst/>
          </a:prstGeom>
        </p:spPr>
        <p:txBody>
          <a:bodyPr anchor="t" rtlCol="false" tIns="0" lIns="0" bIns="0" rIns="0">
            <a:spAutoFit/>
          </a:bodyPr>
          <a:lstStyle/>
          <a:p>
            <a:pPr algn="ctr">
              <a:lnSpc>
                <a:spcPts val="4289"/>
              </a:lnSpc>
            </a:pPr>
            <a:r>
              <a:rPr lang="en-US" sz="3899">
                <a:solidFill>
                  <a:srgbClr val="000000"/>
                </a:solidFill>
                <a:latin typeface="29LT Riwaya Informal"/>
                <a:ea typeface="29LT Riwaya Informal"/>
                <a:cs typeface="29LT Riwaya Informal"/>
                <a:sym typeface="29LT Riwaya Informal"/>
              </a:rPr>
              <a:t>02</a:t>
            </a:r>
          </a:p>
        </p:txBody>
      </p:sp>
      <p:sp>
        <p:nvSpPr>
          <p:cNvPr name="TextBox 18" id="18"/>
          <p:cNvSpPr txBox="true"/>
          <p:nvPr/>
        </p:nvSpPr>
        <p:spPr>
          <a:xfrm rot="0">
            <a:off x="10472095" y="2667361"/>
            <a:ext cx="3756962" cy="618490"/>
          </a:xfrm>
          <a:prstGeom prst="rect">
            <a:avLst/>
          </a:prstGeom>
        </p:spPr>
        <p:txBody>
          <a:bodyPr anchor="t" rtlCol="false" tIns="0" lIns="0" bIns="0" rIns="0">
            <a:spAutoFit/>
          </a:bodyPr>
          <a:lstStyle/>
          <a:p>
            <a:pPr algn="l">
              <a:lnSpc>
                <a:spcPts val="2419"/>
              </a:lnSpc>
            </a:pPr>
            <a:r>
              <a:rPr lang="en-US" sz="2199">
                <a:solidFill>
                  <a:srgbClr val="FFFFFF"/>
                </a:solidFill>
                <a:latin typeface="29LT Riwaya Informal"/>
                <a:ea typeface="29LT Riwaya Informal"/>
                <a:cs typeface="29LT Riwaya Informal"/>
                <a:sym typeface="29LT Riwaya Informal"/>
              </a:rPr>
              <a:t>Apache Tomcat AJP </a:t>
            </a:r>
          </a:p>
          <a:p>
            <a:pPr algn="l">
              <a:lnSpc>
                <a:spcPts val="2419"/>
              </a:lnSpc>
            </a:pPr>
            <a:r>
              <a:rPr lang="en-US" sz="2199">
                <a:solidFill>
                  <a:srgbClr val="FFFFFF"/>
                </a:solidFill>
                <a:latin typeface="29LT Riwaya Informal"/>
                <a:ea typeface="29LT Riwaya Informal"/>
                <a:cs typeface="29LT Riwaya Informal"/>
                <a:sym typeface="29LT Riwaya Informal"/>
              </a:rPr>
              <a:t>Connector Request Injection</a:t>
            </a:r>
          </a:p>
        </p:txBody>
      </p:sp>
      <p:sp>
        <p:nvSpPr>
          <p:cNvPr name="Freeform 19" id="19"/>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Freeform 20" id="20"/>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641319" cy="1643727"/>
          </a:xfrm>
          <a:custGeom>
            <a:avLst/>
            <a:gdLst/>
            <a:ahLst/>
            <a:cxnLst/>
            <a:rect r="r" b="b" t="t" l="l"/>
            <a:pathLst>
              <a:path h="1643727" w="6641319">
                <a:moveTo>
                  <a:pt x="0" y="0"/>
                </a:moveTo>
                <a:lnTo>
                  <a:pt x="6641319" y="0"/>
                </a:lnTo>
                <a:lnTo>
                  <a:pt x="6641319" y="1643727"/>
                </a:lnTo>
                <a:lnTo>
                  <a:pt x="0" y="16437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28" y="-1449751"/>
            <a:ext cx="7308557" cy="6437620"/>
          </a:xfrm>
          <a:custGeom>
            <a:avLst/>
            <a:gdLst/>
            <a:ahLst/>
            <a:cxnLst/>
            <a:rect r="r" b="b" t="t" l="l"/>
            <a:pathLst>
              <a:path h="6437620" w="7308557">
                <a:moveTo>
                  <a:pt x="0" y="0"/>
                </a:moveTo>
                <a:lnTo>
                  <a:pt x="7308557" y="0"/>
                </a:lnTo>
                <a:lnTo>
                  <a:pt x="7308557" y="6437620"/>
                </a:lnTo>
                <a:lnTo>
                  <a:pt x="0" y="6437620"/>
                </a:lnTo>
                <a:lnTo>
                  <a:pt x="0" y="0"/>
                </a:lnTo>
                <a:close/>
              </a:path>
            </a:pathLst>
          </a:custGeom>
          <a:blipFill>
            <a:blip r:embed="rId4"/>
            <a:stretch>
              <a:fillRect l="0" t="0" r="0" b="0"/>
            </a:stretch>
          </a:blipFill>
        </p:spPr>
      </p:sp>
      <p:sp>
        <p:nvSpPr>
          <p:cNvPr name="Freeform 4" id="4"/>
          <p:cNvSpPr/>
          <p:nvPr/>
        </p:nvSpPr>
        <p:spPr>
          <a:xfrm flipH="false" flipV="false" rot="0">
            <a:off x="16414126" y="206220"/>
            <a:ext cx="1690347" cy="1562838"/>
          </a:xfrm>
          <a:custGeom>
            <a:avLst/>
            <a:gdLst/>
            <a:ahLst/>
            <a:cxnLst/>
            <a:rect r="r" b="b" t="t" l="l"/>
            <a:pathLst>
              <a:path h="1562838" w="1690347">
                <a:moveTo>
                  <a:pt x="0" y="0"/>
                </a:moveTo>
                <a:lnTo>
                  <a:pt x="1690348" y="0"/>
                </a:lnTo>
                <a:lnTo>
                  <a:pt x="1690348" y="1562839"/>
                </a:lnTo>
                <a:lnTo>
                  <a:pt x="0" y="1562839"/>
                </a:lnTo>
                <a:lnTo>
                  <a:pt x="0" y="0"/>
                </a:lnTo>
                <a:close/>
              </a:path>
            </a:pathLst>
          </a:custGeom>
          <a:blipFill>
            <a:blip r:embed="rId5"/>
            <a:stretch>
              <a:fillRect l="-531" t="0" r="-35" b="0"/>
            </a:stretch>
          </a:blipFill>
        </p:spPr>
      </p:sp>
      <p:sp>
        <p:nvSpPr>
          <p:cNvPr name="Freeform 5" id="5"/>
          <p:cNvSpPr/>
          <p:nvPr/>
        </p:nvSpPr>
        <p:spPr>
          <a:xfrm flipH="false" flipV="false" rot="0">
            <a:off x="2931931" y="2901342"/>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6"/>
            <a:stretch>
              <a:fillRect l="0" t="0" r="0" b="0"/>
            </a:stretch>
          </a:blipFill>
        </p:spPr>
      </p:sp>
      <p:sp>
        <p:nvSpPr>
          <p:cNvPr name="TextBox 6" id="6"/>
          <p:cNvSpPr txBox="true"/>
          <p:nvPr/>
        </p:nvSpPr>
        <p:spPr>
          <a:xfrm rot="0">
            <a:off x="2931931" y="1412303"/>
            <a:ext cx="4458252" cy="488489"/>
          </a:xfrm>
          <a:prstGeom prst="rect">
            <a:avLst/>
          </a:prstGeom>
        </p:spPr>
        <p:txBody>
          <a:bodyPr anchor="t" rtlCol="false" tIns="0" lIns="0" bIns="0" rIns="0">
            <a:spAutoFit/>
          </a:bodyPr>
          <a:lstStyle/>
          <a:p>
            <a:pPr algn="l">
              <a:lnSpc>
                <a:spcPts val="3993"/>
              </a:lnSpc>
            </a:pPr>
            <a:r>
              <a:rPr lang="en-US" sz="3095">
                <a:solidFill>
                  <a:srgbClr val="FFFFFF"/>
                </a:solidFill>
                <a:latin typeface="29LT Riwaya Informal"/>
                <a:ea typeface="29LT Riwaya Informal"/>
                <a:cs typeface="29LT Riwaya Informal"/>
                <a:sym typeface="29LT Riwaya Informal"/>
              </a:rPr>
              <a:t>NFS Shares World Readable</a:t>
            </a:r>
          </a:p>
        </p:txBody>
      </p:sp>
      <p:sp>
        <p:nvSpPr>
          <p:cNvPr name="TextBox 7" id="7"/>
          <p:cNvSpPr txBox="true"/>
          <p:nvPr/>
        </p:nvSpPr>
        <p:spPr>
          <a:xfrm rot="0">
            <a:off x="1302567" y="1488503"/>
            <a:ext cx="1086737" cy="733564"/>
          </a:xfrm>
          <a:prstGeom prst="rect">
            <a:avLst/>
          </a:prstGeom>
        </p:spPr>
        <p:txBody>
          <a:bodyPr anchor="t" rtlCol="false" tIns="0" lIns="0" bIns="0" rIns="0">
            <a:spAutoFit/>
          </a:bodyPr>
          <a:lstStyle/>
          <a:p>
            <a:pPr algn="ctr">
              <a:lnSpc>
                <a:spcPts val="5819"/>
              </a:lnSpc>
            </a:pPr>
            <a:r>
              <a:rPr lang="en-US" sz="5290">
                <a:solidFill>
                  <a:srgbClr val="000000"/>
                </a:solidFill>
                <a:latin typeface="29LT Riwaya Informal"/>
                <a:ea typeface="29LT Riwaya Informal"/>
                <a:cs typeface="29LT Riwaya Informal"/>
                <a:sym typeface="29LT Riwaya Informal"/>
              </a:rPr>
              <a:t>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DAGUJc8fpQk</dc:identifier>
  <dcterms:modified xsi:type="dcterms:W3CDTF">2011-08-01T06:04:30Z</dcterms:modified>
  <cp:revision>1</cp:revision>
  <dc:title>DEPI Finial Project</dc:title>
</cp:coreProperties>
</file>